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83" r:id="rId3"/>
    <p:sldId id="259" r:id="rId4"/>
    <p:sldId id="282" r:id="rId5"/>
    <p:sldId id="274" r:id="rId6"/>
    <p:sldId id="284" r:id="rId7"/>
    <p:sldId id="278" r:id="rId8"/>
    <p:sldId id="275" r:id="rId9"/>
    <p:sldId id="277" r:id="rId10"/>
    <p:sldId id="285" r:id="rId11"/>
    <p:sldId id="293" r:id="rId12"/>
    <p:sldId id="266" r:id="rId13"/>
    <p:sldId id="287" r:id="rId14"/>
    <p:sldId id="260" r:id="rId15"/>
    <p:sldId id="280" r:id="rId16"/>
    <p:sldId id="281" r:id="rId17"/>
    <p:sldId id="294" r:id="rId18"/>
    <p:sldId id="286" r:id="rId19"/>
    <p:sldId id="295" r:id="rId20"/>
    <p:sldId id="289" r:id="rId21"/>
    <p:sldId id="290" r:id="rId22"/>
    <p:sldId id="29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ela Gallego Salazar" initials="DGS" lastIdx="5" clrIdx="0">
    <p:extLst>
      <p:ext uri="{19B8F6BF-5375-455C-9EA6-DF929625EA0E}">
        <p15:presenceInfo xmlns:p15="http://schemas.microsoft.com/office/powerpoint/2012/main" userId="S-1-5-21-1708537768-573735546-725345543-922627" providerId="AD"/>
      </p:ext>
    </p:extLst>
  </p:cmAuthor>
  <p:cmAuthor id="2" name="Dulce Abril Castro Escalón" initials="DACE" lastIdx="1" clrIdx="1">
    <p:extLst>
      <p:ext uri="{19B8F6BF-5375-455C-9EA6-DF929625EA0E}">
        <p15:presenceInfo xmlns:p15="http://schemas.microsoft.com/office/powerpoint/2012/main" userId="S-1-5-21-1708537768-573735546-725345543-9885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E91"/>
    <a:srgbClr val="004C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3529" autoAdjust="0"/>
    <p:restoredTop sz="94660"/>
  </p:normalViewPr>
  <p:slideViewPr>
    <p:cSldViewPr snapToGrid="0">
      <p:cViewPr varScale="1">
        <p:scale>
          <a:sx n="53" d="100"/>
          <a:sy n="53" d="100"/>
        </p:scale>
        <p:origin x="114" y="522"/>
      </p:cViewPr>
      <p:guideLst/>
    </p:cSldViewPr>
  </p:slideViewPr>
  <p:notesTextViewPr>
    <p:cViewPr>
      <p:scale>
        <a:sx n="1" d="1"/>
        <a:sy n="1" d="1"/>
      </p:scale>
      <p:origin x="0" y="0"/>
    </p:cViewPr>
  </p:notesTextViewPr>
  <p:notesViewPr>
    <p:cSldViewPr snapToGrid="0">
      <p:cViewPr varScale="1">
        <p:scale>
          <a:sx n="53" d="100"/>
          <a:sy n="53" d="100"/>
        </p:scale>
        <p:origin x="284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419"/>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1AFAF8-CC8D-45CC-B832-886BD0C51ED6}" type="datetimeFigureOut">
              <a:rPr lang="es-419" smtClean="0"/>
              <a:t>18/10/2018</a:t>
            </a:fld>
            <a:endParaRPr lang="es-419"/>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419"/>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082DABC-4CF0-4BDE-8A55-CC7B2DAB71ED}" type="slidenum">
              <a:rPr lang="es-419" smtClean="0"/>
              <a:t>‹#›</a:t>
            </a:fld>
            <a:endParaRPr lang="es-419"/>
          </a:p>
        </p:txBody>
      </p:sp>
    </p:spTree>
    <p:extLst>
      <p:ext uri="{BB962C8B-B14F-4D97-AF65-F5344CB8AC3E}">
        <p14:creationId xmlns:p14="http://schemas.microsoft.com/office/powerpoint/2010/main" val="33906188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419"/>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C85E81-D217-47A2-BB8D-06A1F145C671}" type="datetimeFigureOut">
              <a:rPr lang="es-419" smtClean="0"/>
              <a:t>18/10/2018</a:t>
            </a:fld>
            <a:endParaRPr lang="es-419"/>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419"/>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419"/>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419"/>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BD636C-78F7-4B03-B7D4-98096D86E01A}" type="slidenum">
              <a:rPr lang="es-419" smtClean="0"/>
              <a:t>‹#›</a:t>
            </a:fld>
            <a:endParaRPr lang="es-419"/>
          </a:p>
        </p:txBody>
      </p:sp>
    </p:spTree>
    <p:extLst>
      <p:ext uri="{BB962C8B-B14F-4D97-AF65-F5344CB8AC3E}">
        <p14:creationId xmlns:p14="http://schemas.microsoft.com/office/powerpoint/2010/main" val="3081166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s-MX"/>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3600" b="1">
                <a:solidFill>
                  <a:schemeClr val="bg2">
                    <a:lumMod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s-MX"/>
          </a:p>
        </p:txBody>
      </p:sp>
      <p:sp>
        <p:nvSpPr>
          <p:cNvPr id="4" name="Date Placeholder 3"/>
          <p:cNvSpPr>
            <a:spLocks noGrp="1"/>
          </p:cNvSpPr>
          <p:nvPr>
            <p:ph type="dt" sz="half" idx="10"/>
          </p:nvPr>
        </p:nvSpPr>
        <p:spPr/>
        <p:txBody>
          <a:bodyPr/>
          <a:lstStyle/>
          <a:p>
            <a:fld id="{089F379E-5C2B-461E-8585-61B6D7AA0ECA}" type="datetime1">
              <a:rPr lang="es-MX" smtClean="0"/>
              <a:t>18/10/2018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5451D05-99C3-4862-B535-84BB76C48D83}" type="slidenum">
              <a:rPr lang="es-MX" smtClean="0"/>
              <a:t>‹#›</a:t>
            </a:fld>
            <a:endParaRPr lang="es-MX"/>
          </a:p>
        </p:txBody>
      </p:sp>
    </p:spTree>
    <p:extLst>
      <p:ext uri="{BB962C8B-B14F-4D97-AF65-F5344CB8AC3E}">
        <p14:creationId xmlns:p14="http://schemas.microsoft.com/office/powerpoint/2010/main" val="2123839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p:txBody>
          <a:bodyPr/>
          <a:lstStyle/>
          <a:p>
            <a:fld id="{BD41A3F9-4287-4039-A13C-95A5BEDE8A16}" type="datetime1">
              <a:rPr lang="es-MX" smtClean="0"/>
              <a:t>18/10/2018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5451D05-99C3-4862-B535-84BB76C48D83}" type="slidenum">
              <a:rPr lang="es-MX" smtClean="0"/>
              <a:t>‹#›</a:t>
            </a:fld>
            <a:endParaRPr lang="es-MX"/>
          </a:p>
        </p:txBody>
      </p:sp>
    </p:spTree>
    <p:extLst>
      <p:ext uri="{BB962C8B-B14F-4D97-AF65-F5344CB8AC3E}">
        <p14:creationId xmlns:p14="http://schemas.microsoft.com/office/powerpoint/2010/main" val="1282425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s-MX"/>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p:txBody>
          <a:bodyPr/>
          <a:lstStyle/>
          <a:p>
            <a:fld id="{C6A59E82-1AA2-4D31-8F37-34F199BC9A81}" type="datetime1">
              <a:rPr lang="es-MX" smtClean="0"/>
              <a:t>18/10/2018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5451D05-99C3-4862-B535-84BB76C48D83}" type="slidenum">
              <a:rPr lang="es-MX" smtClean="0"/>
              <a:t>‹#›</a:t>
            </a:fld>
            <a:endParaRPr lang="es-MX"/>
          </a:p>
        </p:txBody>
      </p:sp>
    </p:spTree>
    <p:extLst>
      <p:ext uri="{BB962C8B-B14F-4D97-AF65-F5344CB8AC3E}">
        <p14:creationId xmlns:p14="http://schemas.microsoft.com/office/powerpoint/2010/main" val="1545146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p:txBody>
          <a:bodyPr/>
          <a:lstStyle/>
          <a:p>
            <a:fld id="{06606AD2-C755-45E2-8A85-845AA49A0220}" type="datetime1">
              <a:rPr lang="es-MX" smtClean="0"/>
              <a:t>18/10/2018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5451D05-99C3-4862-B535-84BB76C48D83}" type="slidenum">
              <a:rPr lang="es-MX" smtClean="0"/>
              <a:t>‹#›</a:t>
            </a:fld>
            <a:endParaRPr lang="es-MX"/>
          </a:p>
        </p:txBody>
      </p:sp>
    </p:spTree>
    <p:extLst>
      <p:ext uri="{BB962C8B-B14F-4D97-AF65-F5344CB8AC3E}">
        <p14:creationId xmlns:p14="http://schemas.microsoft.com/office/powerpoint/2010/main" val="2777407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s-MX"/>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C2AC55-C79F-46F8-9D25-9DD70F67C8C6}" type="datetime1">
              <a:rPr lang="es-MX" smtClean="0"/>
              <a:t>18/10/2018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5451D05-99C3-4862-B535-84BB76C48D83}" type="slidenum">
              <a:rPr lang="es-MX" smtClean="0"/>
              <a:t>‹#›</a:t>
            </a:fld>
            <a:endParaRPr lang="es-MX"/>
          </a:p>
        </p:txBody>
      </p:sp>
    </p:spTree>
    <p:extLst>
      <p:ext uri="{BB962C8B-B14F-4D97-AF65-F5344CB8AC3E}">
        <p14:creationId xmlns:p14="http://schemas.microsoft.com/office/powerpoint/2010/main" val="986777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5" name="Date Placeholder 4"/>
          <p:cNvSpPr>
            <a:spLocks noGrp="1"/>
          </p:cNvSpPr>
          <p:nvPr>
            <p:ph type="dt" sz="half" idx="10"/>
          </p:nvPr>
        </p:nvSpPr>
        <p:spPr/>
        <p:txBody>
          <a:bodyPr/>
          <a:lstStyle/>
          <a:p>
            <a:fld id="{A3A1BE80-3382-4FF2-8AE1-BFAB54F34698}" type="datetime1">
              <a:rPr lang="es-MX" smtClean="0"/>
              <a:t>18/10/2018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5451D05-99C3-4862-B535-84BB76C48D83}" type="slidenum">
              <a:rPr lang="es-MX" smtClean="0"/>
              <a:t>‹#›</a:t>
            </a:fld>
            <a:endParaRPr lang="es-MX"/>
          </a:p>
        </p:txBody>
      </p:sp>
    </p:spTree>
    <p:extLst>
      <p:ext uri="{BB962C8B-B14F-4D97-AF65-F5344CB8AC3E}">
        <p14:creationId xmlns:p14="http://schemas.microsoft.com/office/powerpoint/2010/main" val="2751293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s-MX"/>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7" name="Date Placeholder 6"/>
          <p:cNvSpPr>
            <a:spLocks noGrp="1"/>
          </p:cNvSpPr>
          <p:nvPr>
            <p:ph type="dt" sz="half" idx="10"/>
          </p:nvPr>
        </p:nvSpPr>
        <p:spPr/>
        <p:txBody>
          <a:bodyPr/>
          <a:lstStyle/>
          <a:p>
            <a:fld id="{30D3A7B9-29E0-470E-B527-74AF0606E29F}" type="datetime1">
              <a:rPr lang="es-MX" smtClean="0"/>
              <a:t>18/10/2018</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D5451D05-99C3-4862-B535-84BB76C48D83}" type="slidenum">
              <a:rPr lang="es-MX" smtClean="0"/>
              <a:t>‹#›</a:t>
            </a:fld>
            <a:endParaRPr lang="es-MX"/>
          </a:p>
        </p:txBody>
      </p:sp>
    </p:spTree>
    <p:extLst>
      <p:ext uri="{BB962C8B-B14F-4D97-AF65-F5344CB8AC3E}">
        <p14:creationId xmlns:p14="http://schemas.microsoft.com/office/powerpoint/2010/main" val="3161350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Date Placeholder 2"/>
          <p:cNvSpPr>
            <a:spLocks noGrp="1"/>
          </p:cNvSpPr>
          <p:nvPr>
            <p:ph type="dt" sz="half" idx="10"/>
          </p:nvPr>
        </p:nvSpPr>
        <p:spPr/>
        <p:txBody>
          <a:bodyPr/>
          <a:lstStyle/>
          <a:p>
            <a:fld id="{83037EAB-2E79-48AA-AD32-647F34AB701B}" type="datetime1">
              <a:rPr lang="es-MX" smtClean="0"/>
              <a:t>18/10/2018</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D5451D05-99C3-4862-B535-84BB76C48D83}" type="slidenum">
              <a:rPr lang="es-MX" smtClean="0"/>
              <a:t>‹#›</a:t>
            </a:fld>
            <a:endParaRPr lang="es-MX"/>
          </a:p>
        </p:txBody>
      </p:sp>
    </p:spTree>
    <p:extLst>
      <p:ext uri="{BB962C8B-B14F-4D97-AF65-F5344CB8AC3E}">
        <p14:creationId xmlns:p14="http://schemas.microsoft.com/office/powerpoint/2010/main" val="2144945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EEF53D-969F-4215-A843-70299678326B}" type="datetime1">
              <a:rPr lang="es-MX" smtClean="0"/>
              <a:t>18/10/2018</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D5451D05-99C3-4862-B535-84BB76C48D83}" type="slidenum">
              <a:rPr lang="es-MX" smtClean="0"/>
              <a:t>‹#›</a:t>
            </a:fld>
            <a:endParaRPr lang="es-MX"/>
          </a:p>
        </p:txBody>
      </p:sp>
    </p:spTree>
    <p:extLst>
      <p:ext uri="{BB962C8B-B14F-4D97-AF65-F5344CB8AC3E}">
        <p14:creationId xmlns:p14="http://schemas.microsoft.com/office/powerpoint/2010/main" val="3325740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s-MX"/>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9683535-D44D-4788-8FE8-BFEF67095E76}" type="datetime1">
              <a:rPr lang="es-MX" smtClean="0"/>
              <a:t>18/10/2018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5451D05-99C3-4862-B535-84BB76C48D83}" type="slidenum">
              <a:rPr lang="es-MX" smtClean="0"/>
              <a:t>‹#›</a:t>
            </a:fld>
            <a:endParaRPr lang="es-MX"/>
          </a:p>
        </p:txBody>
      </p:sp>
    </p:spTree>
    <p:extLst>
      <p:ext uri="{BB962C8B-B14F-4D97-AF65-F5344CB8AC3E}">
        <p14:creationId xmlns:p14="http://schemas.microsoft.com/office/powerpoint/2010/main" val="1004518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s-MX"/>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F45527E-E1E1-4631-A9E2-6D5ACEAA877B}" type="datetime1">
              <a:rPr lang="es-MX" smtClean="0"/>
              <a:t>18/10/2018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5451D05-99C3-4862-B535-84BB76C48D83}" type="slidenum">
              <a:rPr lang="es-MX" smtClean="0"/>
              <a:t>‹#›</a:t>
            </a:fld>
            <a:endParaRPr lang="es-MX"/>
          </a:p>
        </p:txBody>
      </p:sp>
    </p:spTree>
    <p:extLst>
      <p:ext uri="{BB962C8B-B14F-4D97-AF65-F5344CB8AC3E}">
        <p14:creationId xmlns:p14="http://schemas.microsoft.com/office/powerpoint/2010/main" val="1066534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Shape 31"/>
          <p:cNvSpPr/>
          <p:nvPr/>
        </p:nvSpPr>
        <p:spPr>
          <a:xfrm>
            <a:off x="4794800" y="6222666"/>
            <a:ext cx="6787600" cy="635333"/>
          </a:xfrm>
          <a:custGeom>
            <a:avLst/>
            <a:gdLst/>
            <a:ahLst/>
            <a:cxnLst/>
            <a:rect l="0" t="0" r="0" b="0"/>
            <a:pathLst>
              <a:path w="203628" h="19060" extrusionOk="0">
                <a:moveTo>
                  <a:pt x="0" y="19060"/>
                </a:moveTo>
                <a:lnTo>
                  <a:pt x="203628" y="19060"/>
                </a:lnTo>
                <a:lnTo>
                  <a:pt x="157305" y="0"/>
                </a:lnTo>
                <a:close/>
              </a:path>
            </a:pathLst>
          </a:custGeom>
          <a:solidFill>
            <a:srgbClr val="004C52"/>
          </a:solidFill>
          <a:ln>
            <a:noFill/>
          </a:ln>
        </p:spPr>
      </p:sp>
      <p:sp>
        <p:nvSpPr>
          <p:cNvPr id="12" name="Shape 32"/>
          <p:cNvSpPr/>
          <p:nvPr/>
        </p:nvSpPr>
        <p:spPr>
          <a:xfrm>
            <a:off x="7366667" y="6256833"/>
            <a:ext cx="4849467" cy="627300"/>
          </a:xfrm>
          <a:custGeom>
            <a:avLst/>
            <a:gdLst/>
            <a:ahLst/>
            <a:cxnLst/>
            <a:rect l="0" t="0" r="0" b="0"/>
            <a:pathLst>
              <a:path w="145484" h="18819" extrusionOk="0">
                <a:moveTo>
                  <a:pt x="145484" y="0"/>
                </a:moveTo>
                <a:lnTo>
                  <a:pt x="145484" y="18819"/>
                </a:lnTo>
                <a:lnTo>
                  <a:pt x="0" y="18819"/>
                </a:lnTo>
                <a:close/>
              </a:path>
            </a:pathLst>
          </a:custGeom>
          <a:solidFill>
            <a:srgbClr val="00AE9D">
              <a:alpha val="83460"/>
            </a:srgbClr>
          </a:solidFill>
          <a:ln>
            <a:noFill/>
          </a:ln>
        </p:spPr>
      </p:sp>
      <p:sp>
        <p:nvSpPr>
          <p:cNvPr id="13" name="Shape 33"/>
          <p:cNvSpPr/>
          <p:nvPr/>
        </p:nvSpPr>
        <p:spPr>
          <a:xfrm>
            <a:off x="10028634" y="5364166"/>
            <a:ext cx="2179467" cy="1519967"/>
          </a:xfrm>
          <a:custGeom>
            <a:avLst/>
            <a:gdLst/>
            <a:ahLst/>
            <a:cxnLst/>
            <a:rect l="0" t="0" r="0" b="0"/>
            <a:pathLst>
              <a:path w="65384" h="45599" extrusionOk="0">
                <a:moveTo>
                  <a:pt x="65384" y="27022"/>
                </a:moveTo>
                <a:lnTo>
                  <a:pt x="65384" y="0"/>
                </a:lnTo>
                <a:lnTo>
                  <a:pt x="0" y="45599"/>
                </a:lnTo>
                <a:close/>
              </a:path>
            </a:pathLst>
          </a:custGeom>
          <a:solidFill>
            <a:srgbClr val="ABE33F">
              <a:alpha val="81150"/>
            </a:srgbClr>
          </a:solidFill>
          <a:ln>
            <a:noFill/>
          </a:ln>
        </p:spPr>
      </p:sp>
      <p:sp>
        <p:nvSpPr>
          <p:cNvPr id="2" name="Title Placeholder 1"/>
          <p:cNvSpPr>
            <a:spLocks noGrp="1"/>
          </p:cNvSpPr>
          <p:nvPr>
            <p:ph type="title"/>
          </p:nvPr>
        </p:nvSpPr>
        <p:spPr>
          <a:xfrm>
            <a:off x="638629" y="365126"/>
            <a:ext cx="11045371" cy="883104"/>
          </a:xfrm>
          <a:prstGeom prst="rect">
            <a:avLst/>
          </a:prstGeom>
        </p:spPr>
        <p:txBody>
          <a:bodyPr vert="horz" lIns="91440" tIns="45720" rIns="91440" bIns="45720" rtlCol="0" anchor="ctr">
            <a:noAutofit/>
          </a:bodyPr>
          <a:lstStyle/>
          <a:p>
            <a:r>
              <a:rPr lang="en-US" dirty="0" smtClean="0"/>
              <a:t>Click to edit Master title style</a:t>
            </a:r>
            <a:endParaRPr lang="es-MX" dirty="0"/>
          </a:p>
        </p:txBody>
      </p:sp>
      <p:sp>
        <p:nvSpPr>
          <p:cNvPr id="3" name="Text Placeholder 2"/>
          <p:cNvSpPr>
            <a:spLocks noGrp="1"/>
          </p:cNvSpPr>
          <p:nvPr>
            <p:ph type="body" idx="1"/>
          </p:nvPr>
        </p:nvSpPr>
        <p:spPr>
          <a:xfrm>
            <a:off x="638629" y="1248230"/>
            <a:ext cx="11045371" cy="4928733"/>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MX"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BCBABC-3DB5-4AA6-9FED-53A5831DFB4B}" type="datetime1">
              <a:rPr lang="es-MX" smtClean="0"/>
              <a:t>18/10/2018</a:t>
            </a:fld>
            <a:endParaRPr lang="es-MX"/>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9353667" y="6424528"/>
            <a:ext cx="2743200" cy="365125"/>
          </a:xfrm>
          <a:prstGeom prst="rect">
            <a:avLst/>
          </a:prstGeom>
        </p:spPr>
        <p:txBody>
          <a:bodyPr vert="horz" lIns="91440" tIns="45720" rIns="91440" bIns="45720" rtlCol="0" anchor="ctr"/>
          <a:lstStyle>
            <a:lvl1pPr algn="r">
              <a:defRPr sz="1800" b="1">
                <a:solidFill>
                  <a:schemeClr val="bg1"/>
                </a:solidFill>
              </a:defRPr>
            </a:lvl1pPr>
          </a:lstStyle>
          <a:p>
            <a:fld id="{D5451D05-99C3-4862-B535-84BB76C48D83}" type="slidenum">
              <a:rPr lang="es-MX" smtClean="0"/>
              <a:pPr/>
              <a:t>‹#›</a:t>
            </a:fld>
            <a:endParaRPr lang="es-MX"/>
          </a:p>
        </p:txBody>
      </p:sp>
    </p:spTree>
    <p:extLst>
      <p:ext uri="{BB962C8B-B14F-4D97-AF65-F5344CB8AC3E}">
        <p14:creationId xmlns:p14="http://schemas.microsoft.com/office/powerpoint/2010/main" val="1039836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lang="en-US" sz="4400" b="1" i="0" u="none" strike="noStrike" kern="1200" cap="none" smtClean="0">
          <a:solidFill>
            <a:srgbClr val="009E91"/>
          </a:solidFill>
          <a:latin typeface="Raleway"/>
          <a:ea typeface="+mj-ea"/>
          <a:cs typeface="+mj-cs"/>
          <a:sym typeface="Raleway"/>
        </a:defRPr>
      </a:lvl1pPr>
    </p:titleStyle>
    <p:bodyStyle>
      <a:lvl1pPr marL="228600" indent="-228600" algn="l" defTabSz="914400" rtl="0" eaLnBrk="1" latinLnBrk="0" hangingPunct="1">
        <a:lnSpc>
          <a:spcPct val="90000"/>
        </a:lnSpc>
        <a:spcBef>
          <a:spcPts val="1000"/>
        </a:spcBef>
        <a:buClr>
          <a:srgbClr val="ABE33F"/>
        </a:buClr>
        <a:buSzPct val="120000"/>
        <a:buFont typeface="Symbol" panose="05050102010706020507" pitchFamily="18" charset="2"/>
        <a:buChar char=""/>
        <a:defRPr sz="24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500"/>
        </a:spcBef>
        <a:buClr>
          <a:srgbClr val="ABE33F"/>
        </a:buClr>
        <a:buSzPct val="120000"/>
        <a:buFont typeface="Symbol" panose="05050102010706020507" pitchFamily="18" charset="2"/>
        <a:buChar char=""/>
        <a:defRPr sz="20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500"/>
        </a:spcBef>
        <a:buClr>
          <a:srgbClr val="ABE33F"/>
        </a:buClr>
        <a:buSzPct val="120000"/>
        <a:buFont typeface="Symbol" panose="05050102010706020507" pitchFamily="18" charset="2"/>
        <a:buChar char=""/>
        <a:defRPr sz="18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500"/>
        </a:spcBef>
        <a:buClr>
          <a:srgbClr val="ABE33F"/>
        </a:buClr>
        <a:buSzPct val="120000"/>
        <a:buFont typeface="Symbol" panose="05050102010706020507" pitchFamily="18" charset="2"/>
        <a:buChar char=""/>
        <a:defRPr sz="16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500"/>
        </a:spcBef>
        <a:buClr>
          <a:srgbClr val="ABE33F"/>
        </a:buClr>
        <a:buSzPct val="120000"/>
        <a:buFont typeface="Symbol" panose="05050102010706020507" pitchFamily="18" charset="2"/>
        <a:buChar char=""/>
        <a:defRPr sz="16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integridad.academica@itesm.m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integridad.academica@itesm.m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9.xml"/><Relationship Id="rId3" Type="http://schemas.openxmlformats.org/officeDocument/2006/relationships/slide" Target="slide4.xml"/><Relationship Id="rId7" Type="http://schemas.openxmlformats.org/officeDocument/2006/relationships/slide" Target="slide18.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14.xml"/><Relationship Id="rId5" Type="http://schemas.openxmlformats.org/officeDocument/2006/relationships/slide" Target="slide12.xml"/><Relationship Id="rId4" Type="http://schemas.openxmlformats.org/officeDocument/2006/relationships/slide" Target="slide10.xml"/><Relationship Id="rId9" Type="http://schemas.openxmlformats.org/officeDocument/2006/relationships/slide" Target="slide2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integridad.academica@itesm.m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b">
            <a:normAutofit/>
          </a:bodyPr>
          <a:lstStyle/>
          <a:p>
            <a:pPr lvl="0">
              <a:lnSpc>
                <a:spcPct val="100000"/>
              </a:lnSpc>
              <a:spcBef>
                <a:spcPts val="0"/>
              </a:spcBef>
            </a:pPr>
            <a:r>
              <a:rPr lang="es-419" sz="6600" b="1" dirty="0">
                <a:solidFill>
                  <a:srgbClr val="002060"/>
                </a:solidFill>
                <a:latin typeface="Arial" panose="020B0604020202020204" pitchFamily="34" charset="0"/>
                <a:ea typeface="+mn-ea"/>
                <a:cs typeface="Arial" panose="020B0604020202020204" pitchFamily="34" charset="0"/>
              </a:rPr>
              <a:t>Preguntas </a:t>
            </a:r>
            <a:r>
              <a:rPr lang="es-419" sz="6600" b="1" dirty="0" smtClean="0">
                <a:solidFill>
                  <a:srgbClr val="002060"/>
                </a:solidFill>
                <a:latin typeface="Arial" panose="020B0604020202020204" pitchFamily="34" charset="0"/>
                <a:ea typeface="+mn-ea"/>
                <a:cs typeface="Arial" panose="020B0604020202020204" pitchFamily="34" charset="0"/>
              </a:rPr>
              <a:t>frecuentes</a:t>
            </a:r>
            <a:endParaRPr lang="es-MX" sz="3600" b="1" dirty="0">
              <a:solidFill>
                <a:srgbClr val="00206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524000" y="3642982"/>
            <a:ext cx="9144000" cy="1655762"/>
          </a:xfrm>
        </p:spPr>
        <p:txBody>
          <a:bodyPr>
            <a:normAutofit/>
          </a:bodyPr>
          <a:lstStyle/>
          <a:p>
            <a:pPr>
              <a:lnSpc>
                <a:spcPct val="100000"/>
              </a:lnSpc>
              <a:spcBef>
                <a:spcPts val="0"/>
              </a:spcBef>
            </a:pPr>
            <a:r>
              <a:rPr lang="es-MX" sz="2400" b="1" dirty="0">
                <a:solidFill>
                  <a:srgbClr val="009E91"/>
                </a:solidFill>
                <a:latin typeface="Arial" panose="020B0604020202020204" pitchFamily="34" charset="0"/>
                <a:cs typeface="Arial" panose="020B0604020202020204" pitchFamily="34" charset="0"/>
              </a:rPr>
              <a:t>Programa para el </a:t>
            </a:r>
            <a:r>
              <a:rPr lang="es-MX" sz="2400" b="1" dirty="0" smtClean="0">
                <a:solidFill>
                  <a:srgbClr val="009E91"/>
                </a:solidFill>
                <a:latin typeface="Arial" panose="020B0604020202020204" pitchFamily="34" charset="0"/>
                <a:cs typeface="Arial" panose="020B0604020202020204" pitchFamily="34" charset="0"/>
              </a:rPr>
              <a:t>Fortalecimiento de </a:t>
            </a:r>
          </a:p>
          <a:p>
            <a:pPr>
              <a:lnSpc>
                <a:spcPct val="100000"/>
              </a:lnSpc>
              <a:spcBef>
                <a:spcPts val="0"/>
              </a:spcBef>
            </a:pPr>
            <a:r>
              <a:rPr lang="es-MX" sz="2400" b="1" dirty="0" smtClean="0">
                <a:solidFill>
                  <a:srgbClr val="009E91"/>
                </a:solidFill>
                <a:latin typeface="Arial" panose="020B0604020202020204" pitchFamily="34" charset="0"/>
                <a:cs typeface="Arial" panose="020B0604020202020204" pitchFamily="34" charset="0"/>
              </a:rPr>
              <a:t>la </a:t>
            </a:r>
            <a:r>
              <a:rPr lang="es-MX" sz="2400" b="1" dirty="0">
                <a:solidFill>
                  <a:srgbClr val="009E91"/>
                </a:solidFill>
                <a:latin typeface="Arial" panose="020B0604020202020204" pitchFamily="34" charset="0"/>
                <a:cs typeface="Arial" panose="020B0604020202020204" pitchFamily="34" charset="0"/>
              </a:rPr>
              <a:t>Integridad Académica</a:t>
            </a:r>
            <a:endParaRPr lang="es-MX" sz="1600" b="1" dirty="0">
              <a:solidFill>
                <a:srgbClr val="009E91"/>
              </a:solidFill>
              <a:latin typeface="Arial" panose="020B0604020202020204" pitchFamily="34" charset="0"/>
              <a:cs typeface="Arial" panose="020B0604020202020204" pitchFamily="34" charset="0"/>
            </a:endParaRPr>
          </a:p>
        </p:txBody>
      </p:sp>
      <p:sp>
        <p:nvSpPr>
          <p:cNvPr id="4" name="Rectangle 3"/>
          <p:cNvSpPr/>
          <p:nvPr/>
        </p:nvSpPr>
        <p:spPr>
          <a:xfrm>
            <a:off x="11345420" y="6400799"/>
            <a:ext cx="969410" cy="4708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smtClean="0">
                <a:solidFill>
                  <a:schemeClr val="bg1"/>
                </a:solidFill>
              </a:rPr>
              <a:t>2018</a:t>
            </a:r>
            <a:endParaRPr lang="es-MX" sz="2000" b="1" dirty="0">
              <a:solidFill>
                <a:schemeClr val="bg1"/>
              </a:solidFill>
            </a:endParaRPr>
          </a:p>
        </p:txBody>
      </p:sp>
      <p:sp>
        <p:nvSpPr>
          <p:cNvPr id="6" name="Shape 100"/>
          <p:cNvSpPr txBox="1">
            <a:spLocks/>
          </p:cNvSpPr>
          <p:nvPr/>
        </p:nvSpPr>
        <p:spPr>
          <a:xfrm>
            <a:off x="3793264" y="1355957"/>
            <a:ext cx="7135600" cy="1546400"/>
          </a:xfrm>
          <a:prstGeom prst="rect">
            <a:avLst/>
          </a:prstGeom>
        </p:spPr>
        <p:txBody>
          <a:bodyPr spcFirstLastPara="1" vert="horz" wrap="square" lIns="121900" tIns="121900" rIns="121900" bIns="12190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pPr>
            <a:endParaRPr lang="es-419" sz="6000" b="1" dirty="0">
              <a:solidFill>
                <a:srgbClr val="ABE33F"/>
              </a:solidFill>
              <a:latin typeface="+mn-lt"/>
            </a:endParaRPr>
          </a:p>
        </p:txBody>
      </p:sp>
    </p:spTree>
    <p:extLst>
      <p:ext uri="{BB962C8B-B14F-4D97-AF65-F5344CB8AC3E}">
        <p14:creationId xmlns:p14="http://schemas.microsoft.com/office/powerpoint/2010/main" val="26767566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sz="3200" dirty="0">
                <a:latin typeface="Arial" panose="020B0604020202020204" pitchFamily="34" charset="0"/>
                <a:ea typeface="+mn-ea"/>
                <a:cs typeface="Arial" panose="020B0604020202020204" pitchFamily="34" charset="0"/>
              </a:rPr>
              <a:t>Sobre las faltas a la integridad académica, su gravedad y las sanciones</a:t>
            </a:r>
            <a:endParaRPr lang="es-419" sz="3200" dirty="0">
              <a:latin typeface="Arial" panose="020B0604020202020204" pitchFamily="34" charset="0"/>
              <a:ea typeface="+mn-ea"/>
              <a:cs typeface="Arial" panose="020B0604020202020204" pitchFamily="34" charset="0"/>
            </a:endParaRPr>
          </a:p>
        </p:txBody>
      </p:sp>
      <p:sp>
        <p:nvSpPr>
          <p:cNvPr id="3" name="Content Placeholder 2"/>
          <p:cNvSpPr>
            <a:spLocks noGrp="1"/>
          </p:cNvSpPr>
          <p:nvPr>
            <p:ph idx="1"/>
          </p:nvPr>
        </p:nvSpPr>
        <p:spPr>
          <a:xfrm>
            <a:off x="638629" y="1495795"/>
            <a:ext cx="11045371" cy="4928733"/>
          </a:xfrm>
        </p:spPr>
        <p:txBody>
          <a:bodyPr>
            <a:noAutofit/>
          </a:bodyPr>
          <a:lstStyle/>
          <a:p>
            <a:pPr>
              <a:lnSpc>
                <a:spcPts val="1800"/>
              </a:lnSpc>
              <a:spcBef>
                <a:spcPts val="600"/>
              </a:spcBef>
              <a:buClr>
                <a:srgbClr val="009E91"/>
              </a:buClr>
              <a:buFont typeface="Symbol" panose="05050102010706020507" pitchFamily="18" charset="2"/>
              <a:buChar char="¨"/>
              <a:tabLst>
                <a:tab pos="355600" algn="l"/>
              </a:tabLst>
            </a:pPr>
            <a:r>
              <a:rPr lang="es-MX" sz="1400" b="1" dirty="0">
                <a:solidFill>
                  <a:srgbClr val="002060"/>
                </a:solidFill>
              </a:rPr>
              <a:t>¿Qué se considera una falta a la integridad académica?</a:t>
            </a:r>
            <a:endParaRPr lang="es-419" sz="1400" b="1" dirty="0">
              <a:solidFill>
                <a:srgbClr val="002060"/>
              </a:solidFill>
            </a:endParaRPr>
          </a:p>
          <a:p>
            <a:pPr marL="273050" lvl="1" indent="0">
              <a:lnSpc>
                <a:spcPts val="1800"/>
              </a:lnSpc>
              <a:spcBef>
                <a:spcPts val="600"/>
              </a:spcBef>
              <a:buClr>
                <a:srgbClr val="92D050"/>
              </a:buClr>
              <a:buNone/>
              <a:tabLst>
                <a:tab pos="355600" algn="l"/>
              </a:tabLst>
            </a:pPr>
            <a:r>
              <a:rPr lang="es-MX" sz="1400" dirty="0"/>
              <a:t>Cualquier acción cometida por el estudiante dentro y fuera del salón de clase, de forma individual o colectiva, que atente contra los valores de honestidad, confianza, respeto, responsabilidad y justicia. Se consideran faltas a la integridad académica la copia o tentativa de copia en exámenes; copia en actividades de aprendizaje; el plagio total o parcial, así como el </a:t>
            </a:r>
            <a:r>
              <a:rPr lang="es-MX" sz="1400" dirty="0" err="1"/>
              <a:t>autoplagio</a:t>
            </a:r>
            <a:r>
              <a:rPr lang="es-MX" sz="1400" dirty="0"/>
              <a:t>; la suplantación de la identidad; el falseo de información o la alteración de documentos; la compra-venta de exámenes, proyectos o actividades; el robo de información; el soborno a profesores o colaboradores de la institución; entre otras. </a:t>
            </a:r>
          </a:p>
          <a:p>
            <a:pPr marL="558800" lvl="1" indent="-285750">
              <a:lnSpc>
                <a:spcPts val="1800"/>
              </a:lnSpc>
              <a:spcBef>
                <a:spcPts val="600"/>
              </a:spcBef>
              <a:buClr>
                <a:srgbClr val="92D050"/>
              </a:buClr>
              <a:buFont typeface="Symbol" panose="05050102010706020507" pitchFamily="18" charset="2"/>
              <a:buChar char="¨"/>
              <a:tabLst>
                <a:tab pos="355600" algn="l"/>
              </a:tabLst>
            </a:pPr>
            <a:endParaRPr lang="es-419" sz="1400" dirty="0"/>
          </a:p>
          <a:p>
            <a:pPr>
              <a:lnSpc>
                <a:spcPts val="1800"/>
              </a:lnSpc>
              <a:spcBef>
                <a:spcPts val="600"/>
              </a:spcBef>
              <a:buClr>
                <a:srgbClr val="009E91"/>
              </a:buClr>
              <a:buFont typeface="Symbol" panose="05050102010706020507" pitchFamily="18" charset="2"/>
              <a:buChar char="¨"/>
              <a:tabLst>
                <a:tab pos="355600" algn="l"/>
              </a:tabLst>
            </a:pPr>
            <a:r>
              <a:rPr lang="es-MX" sz="1400" b="1" dirty="0">
                <a:solidFill>
                  <a:srgbClr val="002060"/>
                </a:solidFill>
              </a:rPr>
              <a:t>Tipos y gravedad de las faltas a la integridad académica</a:t>
            </a:r>
            <a:endParaRPr lang="es-419" sz="1400" b="1" dirty="0">
              <a:solidFill>
                <a:srgbClr val="002060"/>
              </a:solidFill>
            </a:endParaRPr>
          </a:p>
          <a:p>
            <a:pPr marL="273050" lvl="1" indent="0">
              <a:lnSpc>
                <a:spcPts val="1800"/>
              </a:lnSpc>
              <a:spcBef>
                <a:spcPts val="600"/>
              </a:spcBef>
              <a:buClr>
                <a:srgbClr val="92D050"/>
              </a:buClr>
              <a:buNone/>
              <a:tabLst>
                <a:tab pos="355600" algn="l"/>
              </a:tabLst>
            </a:pPr>
            <a:r>
              <a:rPr lang="es-MX" sz="1400" dirty="0"/>
              <a:t>Existen tres tipos de faltas a la integridad académica, las menores, las graves y las muy graves. </a:t>
            </a:r>
          </a:p>
          <a:p>
            <a:pPr marL="731838" lvl="2" indent="-285750" defTabSz="712788">
              <a:lnSpc>
                <a:spcPts val="1800"/>
              </a:lnSpc>
              <a:spcBef>
                <a:spcPts val="600"/>
              </a:spcBef>
              <a:buClr>
                <a:srgbClr val="009E91"/>
              </a:buClr>
              <a:buFont typeface="Wingdings" panose="05000000000000000000" pitchFamily="2" charset="2"/>
              <a:buChar char="ü"/>
              <a:tabLst>
                <a:tab pos="273050" algn="l"/>
                <a:tab pos="712788" algn="l"/>
              </a:tabLst>
            </a:pPr>
            <a:r>
              <a:rPr lang="es-MX" sz="1400" b="1" dirty="0"/>
              <a:t>Faltas menores</a:t>
            </a:r>
            <a:r>
              <a:rPr lang="es-MX" sz="1400" dirty="0"/>
              <a:t>.  Son aquellas que ocurren por omisión o por el uso incorrecto de guías, lineamientos y/o criterios. Algunos ejemplos de este tipo de falta son: el uso o empleo incorrecto de un sistema o dispositivo electrónico, el manejo erróneo de una metodología de citación científica, y/o la tentativa de copia en cualquier tipo de examen o actividad.</a:t>
            </a:r>
          </a:p>
          <a:p>
            <a:pPr marL="731838" lvl="2" indent="-285750" defTabSz="712788">
              <a:lnSpc>
                <a:spcPts val="1800"/>
              </a:lnSpc>
              <a:spcBef>
                <a:spcPts val="600"/>
              </a:spcBef>
              <a:buClr>
                <a:srgbClr val="009E91"/>
              </a:buClr>
              <a:buFont typeface="Wingdings" panose="05000000000000000000" pitchFamily="2" charset="2"/>
              <a:buChar char="ü"/>
              <a:tabLst>
                <a:tab pos="273050" algn="l"/>
                <a:tab pos="712788" algn="l"/>
              </a:tabLst>
            </a:pPr>
            <a:r>
              <a:rPr lang="es-MX" sz="1400" b="1" dirty="0"/>
              <a:t>Faltas graves</a:t>
            </a:r>
            <a:r>
              <a:rPr lang="es-MX" sz="1400" dirty="0"/>
              <a:t>. Son aquellas que implican una forma de actuar tramposa o engañosa en la adquisición de conocimientos, habilidades o competencias de aprendizaje, como por ejemplo: la copia en exámenes, incluir en un trabajo a un integrante del equipo que no participó en su elaboración, realizar </a:t>
            </a:r>
            <a:r>
              <a:rPr lang="es-MX" sz="1400" dirty="0" err="1"/>
              <a:t>autoplagio</a:t>
            </a:r>
            <a:r>
              <a:rPr lang="es-MX" sz="1400" dirty="0"/>
              <a:t> parcial o total, facilitar a un estudiante alguna actividad para que sea copiada y/o presentada como propia, copia parcial o total de un proyecto final de curso, y la modificación y/o alteración en las respuestas de un examen calificado, entre otras.</a:t>
            </a:r>
          </a:p>
        </p:txBody>
      </p:sp>
      <p:sp>
        <p:nvSpPr>
          <p:cNvPr id="4" name="Slide Number Placeholder 3"/>
          <p:cNvSpPr>
            <a:spLocks noGrp="1"/>
          </p:cNvSpPr>
          <p:nvPr>
            <p:ph type="sldNum" sz="quarter" idx="12"/>
          </p:nvPr>
        </p:nvSpPr>
        <p:spPr/>
        <p:txBody>
          <a:bodyPr/>
          <a:lstStyle/>
          <a:p>
            <a:fld id="{D5451D05-99C3-4862-B535-84BB76C48D83}" type="slidenum">
              <a:rPr lang="es-MX" smtClean="0"/>
              <a:t>10</a:t>
            </a:fld>
            <a:endParaRPr lang="es-MX"/>
          </a:p>
        </p:txBody>
      </p:sp>
      <p:sp>
        <p:nvSpPr>
          <p:cNvPr id="6" name="Content Placeholder 2"/>
          <p:cNvSpPr txBox="1">
            <a:spLocks/>
          </p:cNvSpPr>
          <p:nvPr/>
        </p:nvSpPr>
        <p:spPr>
          <a:xfrm>
            <a:off x="638629" y="4124874"/>
            <a:ext cx="10944000" cy="217587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ABE33F"/>
              </a:buClr>
              <a:buSzPct val="120000"/>
              <a:buFont typeface="Symbol" panose="05050102010706020507" pitchFamily="18" charset="2"/>
              <a:buChar char=""/>
              <a:defRPr sz="24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500"/>
              </a:spcBef>
              <a:buClr>
                <a:srgbClr val="ABE33F"/>
              </a:buClr>
              <a:buSzPct val="120000"/>
              <a:buFont typeface="Symbol" panose="05050102010706020507" pitchFamily="18" charset="2"/>
              <a:buChar char=""/>
              <a:defRPr sz="20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500"/>
              </a:spcBef>
              <a:buClr>
                <a:srgbClr val="ABE33F"/>
              </a:buClr>
              <a:buSzPct val="120000"/>
              <a:buFont typeface="Symbol" panose="05050102010706020507" pitchFamily="18" charset="2"/>
              <a:buChar char=""/>
              <a:defRPr sz="18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500"/>
              </a:spcBef>
              <a:buClr>
                <a:srgbClr val="ABE33F"/>
              </a:buClr>
              <a:buSzPct val="120000"/>
              <a:buFont typeface="Symbol" panose="05050102010706020507" pitchFamily="18" charset="2"/>
              <a:buChar char=""/>
              <a:defRPr sz="16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500"/>
              </a:spcBef>
              <a:buClr>
                <a:srgbClr val="ABE33F"/>
              </a:buClr>
              <a:buSzPct val="120000"/>
              <a:buFont typeface="Symbol" panose="05050102010706020507" pitchFamily="18" charset="2"/>
              <a:buChar char=""/>
              <a:defRPr sz="16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27063" lvl="2" indent="-180975" defTabSz="712788">
              <a:lnSpc>
                <a:spcPct val="100000"/>
              </a:lnSpc>
              <a:spcBef>
                <a:spcPts val="0"/>
              </a:spcBef>
              <a:buClr>
                <a:srgbClr val="92D050"/>
              </a:buClr>
              <a:buFont typeface="Symbol" panose="05050102010706020507" pitchFamily="18" charset="2"/>
              <a:buChar char="¨"/>
              <a:tabLst>
                <a:tab pos="273050" algn="l"/>
                <a:tab pos="712788" algn="l"/>
              </a:tabLst>
            </a:pPr>
            <a:endParaRPr lang="es-419" sz="1200" dirty="0" smtClean="0"/>
          </a:p>
          <a:p>
            <a:pPr marL="171450" lvl="1" indent="-171450" fontAlgn="base">
              <a:lnSpc>
                <a:spcPct val="110000"/>
              </a:lnSpc>
              <a:spcBef>
                <a:spcPts val="0"/>
              </a:spcBef>
              <a:buClr>
                <a:srgbClr val="92D050"/>
              </a:buClr>
              <a:buFont typeface="Symbol" panose="05050102010706020507" pitchFamily="18" charset="2"/>
              <a:buChar char="¨"/>
              <a:tabLst>
                <a:tab pos="355600" algn="l"/>
              </a:tabLst>
            </a:pPr>
            <a:endParaRPr lang="es-419" sz="1200" dirty="0"/>
          </a:p>
        </p:txBody>
      </p:sp>
    </p:spTree>
    <p:extLst>
      <p:ext uri="{BB962C8B-B14F-4D97-AF65-F5344CB8AC3E}">
        <p14:creationId xmlns:p14="http://schemas.microsoft.com/office/powerpoint/2010/main" val="31431942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sz="3200" dirty="0">
                <a:latin typeface="Arial" panose="020B0604020202020204" pitchFamily="34" charset="0"/>
                <a:ea typeface="+mn-ea"/>
                <a:cs typeface="Arial" panose="020B0604020202020204" pitchFamily="34" charset="0"/>
              </a:rPr>
              <a:t>Sobre las faltas a la integridad académica, su gravedad y las sanciones</a:t>
            </a:r>
            <a:endParaRPr lang="es-419" sz="3200" dirty="0">
              <a:latin typeface="Arial" panose="020B0604020202020204" pitchFamily="34" charset="0"/>
              <a:ea typeface="+mn-ea"/>
              <a:cs typeface="Arial" panose="020B0604020202020204" pitchFamily="34" charset="0"/>
            </a:endParaRPr>
          </a:p>
        </p:txBody>
      </p:sp>
      <p:sp>
        <p:nvSpPr>
          <p:cNvPr id="3" name="Content Placeholder 2"/>
          <p:cNvSpPr>
            <a:spLocks noGrp="1"/>
          </p:cNvSpPr>
          <p:nvPr>
            <p:ph idx="1"/>
          </p:nvPr>
        </p:nvSpPr>
        <p:spPr>
          <a:xfrm>
            <a:off x="638629" y="1451429"/>
            <a:ext cx="11045371" cy="4725534"/>
          </a:xfrm>
        </p:spPr>
        <p:txBody>
          <a:bodyPr>
            <a:normAutofit/>
          </a:bodyPr>
          <a:lstStyle/>
          <a:p>
            <a:pPr marL="731838" lvl="2" indent="-285750" defTabSz="712788">
              <a:lnSpc>
                <a:spcPts val="1800"/>
              </a:lnSpc>
              <a:spcBef>
                <a:spcPts val="600"/>
              </a:spcBef>
              <a:buClr>
                <a:srgbClr val="009E91"/>
              </a:buClr>
              <a:buFont typeface="Wingdings" panose="05000000000000000000" pitchFamily="2" charset="2"/>
              <a:buChar char="ü"/>
              <a:tabLst>
                <a:tab pos="273050" algn="l"/>
                <a:tab pos="712788" algn="l"/>
              </a:tabLst>
            </a:pPr>
            <a:r>
              <a:rPr lang="es-MX" sz="1400" b="1" dirty="0"/>
              <a:t>Faltas muy graves</a:t>
            </a:r>
            <a:r>
              <a:rPr lang="es-MX" sz="1400" dirty="0"/>
              <a:t>. Son aquellas que, además de atentar contra nuestros reglamentos y principios éticos declarados, podrían afectar la reputación institucional y/o atentan contra el marco legal vigente. Algunos ejemplos de este tipo de falta son los siguientes: posesión no autorizada de exámenes; tráfico y/o distribución de los mismos a través de cualquier dispositivo o mecanismo; acceder y/o manipular, sin autorización expresa, cuentas de correo electrónico o sistemas institucionales, directamente o por medio de una persona contratada para tal efecto; mediante un pago o de manera gratuita, acordar con un tercero la realización de una actividad académica, proyecto, examen, acreditación, entre otros;  falsificación de datos o información en una actividad académica; insinuación o intento de soborno a un docente o cualquier colaborador de la institución; o la suplantación de identidad.</a:t>
            </a:r>
            <a:endParaRPr lang="es-419" sz="1400" dirty="0"/>
          </a:p>
          <a:p>
            <a:pPr marL="731838" lvl="2" indent="-285750" defTabSz="712788">
              <a:lnSpc>
                <a:spcPts val="1800"/>
              </a:lnSpc>
              <a:spcBef>
                <a:spcPts val="600"/>
              </a:spcBef>
              <a:buClr>
                <a:srgbClr val="009E91"/>
              </a:buClr>
              <a:buFont typeface="Wingdings" panose="05000000000000000000" pitchFamily="2" charset="2"/>
              <a:buChar char="ü"/>
              <a:tabLst>
                <a:tab pos="273050" algn="l"/>
                <a:tab pos="712788" algn="l"/>
              </a:tabLst>
            </a:pPr>
            <a:endParaRPr lang="es-419" sz="1400" dirty="0"/>
          </a:p>
          <a:p>
            <a:pPr marL="731838" lvl="2" indent="-285750" defTabSz="712788">
              <a:lnSpc>
                <a:spcPts val="1800"/>
              </a:lnSpc>
              <a:spcBef>
                <a:spcPts val="600"/>
              </a:spcBef>
              <a:buClr>
                <a:srgbClr val="009E91"/>
              </a:buClr>
              <a:buFont typeface="Wingdings" panose="05000000000000000000" pitchFamily="2" charset="2"/>
              <a:buChar char="ü"/>
              <a:tabLst>
                <a:tab pos="273050" algn="l"/>
                <a:tab pos="712788" algn="l"/>
              </a:tabLst>
            </a:pPr>
            <a:endParaRPr lang="es-419" sz="1400" dirty="0"/>
          </a:p>
          <a:p>
            <a:pPr marL="731838" lvl="2" indent="-285750" defTabSz="712788">
              <a:lnSpc>
                <a:spcPts val="1800"/>
              </a:lnSpc>
              <a:spcBef>
                <a:spcPts val="600"/>
              </a:spcBef>
              <a:buClr>
                <a:srgbClr val="009E91"/>
              </a:buClr>
              <a:buFont typeface="Wingdings" panose="05000000000000000000" pitchFamily="2" charset="2"/>
              <a:buChar char="ü"/>
              <a:tabLst>
                <a:tab pos="273050" algn="l"/>
                <a:tab pos="712788" algn="l"/>
              </a:tabLst>
            </a:pPr>
            <a:endParaRPr lang="es-419" sz="1400" dirty="0"/>
          </a:p>
        </p:txBody>
      </p:sp>
      <p:sp>
        <p:nvSpPr>
          <p:cNvPr id="4" name="Slide Number Placeholder 3"/>
          <p:cNvSpPr>
            <a:spLocks noGrp="1"/>
          </p:cNvSpPr>
          <p:nvPr>
            <p:ph type="sldNum" sz="quarter" idx="12"/>
          </p:nvPr>
        </p:nvSpPr>
        <p:spPr/>
        <p:txBody>
          <a:bodyPr/>
          <a:lstStyle/>
          <a:p>
            <a:fld id="{D5451D05-99C3-4862-B535-84BB76C48D83}" type="slidenum">
              <a:rPr lang="es-MX" smtClean="0"/>
              <a:t>11</a:t>
            </a:fld>
            <a:endParaRPr lang="es-MX"/>
          </a:p>
        </p:txBody>
      </p:sp>
    </p:spTree>
    <p:extLst>
      <p:ext uri="{BB962C8B-B14F-4D97-AF65-F5344CB8AC3E}">
        <p14:creationId xmlns:p14="http://schemas.microsoft.com/office/powerpoint/2010/main" val="10279609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484" y="351477"/>
            <a:ext cx="10944000" cy="1325563"/>
          </a:xfrm>
        </p:spPr>
        <p:txBody>
          <a:bodyPr>
            <a:normAutofit/>
          </a:bodyPr>
          <a:lstStyle/>
          <a:p>
            <a:r>
              <a:rPr lang="es-MX" sz="3200" dirty="0">
                <a:latin typeface="Arial" panose="020B0604020202020204" pitchFamily="34" charset="0"/>
                <a:ea typeface="+mn-ea"/>
                <a:cs typeface="Arial" panose="020B0604020202020204" pitchFamily="34" charset="0"/>
              </a:rPr>
              <a:t>Sobre la prevención de las faltas a la integridad</a:t>
            </a:r>
            <a:endParaRPr lang="es-419" sz="3200" dirty="0">
              <a:latin typeface="Arial" panose="020B0604020202020204" pitchFamily="34" charset="0"/>
              <a:ea typeface="+mn-ea"/>
              <a:cs typeface="Arial" panose="020B0604020202020204" pitchFamily="34" charset="0"/>
            </a:endParaRPr>
          </a:p>
        </p:txBody>
      </p:sp>
      <p:sp>
        <p:nvSpPr>
          <p:cNvPr id="3" name="Content Placeholder 2"/>
          <p:cNvSpPr>
            <a:spLocks noGrp="1"/>
          </p:cNvSpPr>
          <p:nvPr>
            <p:ph idx="1"/>
          </p:nvPr>
        </p:nvSpPr>
        <p:spPr>
          <a:xfrm>
            <a:off x="633484" y="1555844"/>
            <a:ext cx="10944000" cy="5302156"/>
          </a:xfrm>
        </p:spPr>
        <p:txBody>
          <a:bodyPr>
            <a:noAutofit/>
          </a:bodyPr>
          <a:lstStyle/>
          <a:p>
            <a:pPr fontAlgn="base">
              <a:lnSpc>
                <a:spcPts val="1800"/>
              </a:lnSpc>
              <a:spcBef>
                <a:spcPts val="600"/>
              </a:spcBef>
              <a:buClr>
                <a:srgbClr val="009E91"/>
              </a:buClr>
              <a:buFont typeface="Symbol" panose="05050102010706020507" pitchFamily="18" charset="2"/>
              <a:buChar char="¨"/>
              <a:tabLst>
                <a:tab pos="355600" algn="l"/>
              </a:tabLst>
            </a:pPr>
            <a:r>
              <a:rPr lang="es-MX" sz="1400" b="1" dirty="0">
                <a:solidFill>
                  <a:srgbClr val="002060"/>
                </a:solidFill>
              </a:rPr>
              <a:t>¿Cómo prevenir las faltas a la integridad académica?</a:t>
            </a:r>
            <a:endParaRPr lang="es-419" sz="1400" b="1" dirty="0">
              <a:solidFill>
                <a:srgbClr val="002060"/>
              </a:solidFill>
            </a:endParaRPr>
          </a:p>
          <a:p>
            <a:pPr marL="273050" lvl="1" indent="0">
              <a:lnSpc>
                <a:spcPts val="1800"/>
              </a:lnSpc>
              <a:spcBef>
                <a:spcPts val="600"/>
              </a:spcBef>
              <a:buClr>
                <a:srgbClr val="92D050"/>
              </a:buClr>
              <a:buNone/>
              <a:tabLst>
                <a:tab pos="355600" algn="l"/>
              </a:tabLst>
            </a:pPr>
            <a:r>
              <a:rPr lang="es-MX" sz="1400" dirty="0"/>
              <a:t>Las faltas a la integridad pueden prevenirse desde la práctica docente. Como profesor, es importante que tengas en cuenta lo siguiente:</a:t>
            </a:r>
            <a:endParaRPr lang="es-419" sz="1400" dirty="0"/>
          </a:p>
          <a:p>
            <a:pPr marL="731838" lvl="2" indent="-285750" defTabSz="712788">
              <a:lnSpc>
                <a:spcPts val="1800"/>
              </a:lnSpc>
              <a:spcBef>
                <a:spcPts val="600"/>
              </a:spcBef>
              <a:buClr>
                <a:srgbClr val="009E91"/>
              </a:buClr>
              <a:buFont typeface="Wingdings" panose="05000000000000000000" pitchFamily="2" charset="2"/>
              <a:buChar char="ü"/>
              <a:tabLst>
                <a:tab pos="273050" algn="l"/>
                <a:tab pos="712788" algn="l"/>
              </a:tabLst>
            </a:pPr>
            <a:r>
              <a:rPr lang="es-MX" sz="1400" dirty="0"/>
              <a:t>Contribuye a definir y apoyar los estándares de integridad académica en la institución.</a:t>
            </a:r>
            <a:endParaRPr lang="es-419" sz="1400" dirty="0"/>
          </a:p>
          <a:p>
            <a:pPr marL="731838" lvl="2" indent="-285750" defTabSz="712788">
              <a:lnSpc>
                <a:spcPts val="1800"/>
              </a:lnSpc>
              <a:spcBef>
                <a:spcPts val="600"/>
              </a:spcBef>
              <a:buClr>
                <a:srgbClr val="009E91"/>
              </a:buClr>
              <a:buFont typeface="Wingdings" panose="05000000000000000000" pitchFamily="2" charset="2"/>
              <a:buChar char="ü"/>
              <a:tabLst>
                <a:tab pos="273050" algn="l"/>
                <a:tab pos="712788" algn="l"/>
              </a:tabLst>
            </a:pPr>
            <a:r>
              <a:rPr lang="es-MX" sz="1400" dirty="0"/>
              <a:t>Asegura que los estudiantes comprendan la importancia de actuar con in­tegridad.</a:t>
            </a:r>
            <a:endParaRPr lang="es-419" sz="1400" dirty="0"/>
          </a:p>
          <a:p>
            <a:pPr marL="731838" lvl="2" indent="-285750" defTabSz="712788">
              <a:lnSpc>
                <a:spcPts val="1800"/>
              </a:lnSpc>
              <a:spcBef>
                <a:spcPts val="600"/>
              </a:spcBef>
              <a:buClr>
                <a:srgbClr val="009E91"/>
              </a:buClr>
              <a:buFont typeface="Wingdings" panose="05000000000000000000" pitchFamily="2" charset="2"/>
              <a:buChar char="ü"/>
              <a:tabLst>
                <a:tab pos="273050" algn="l"/>
                <a:tab pos="712788" algn="l"/>
              </a:tabLst>
            </a:pPr>
            <a:r>
              <a:rPr lang="es-MX" sz="1400" dirty="0"/>
              <a:t>Promueve en los estudiantes el compromiso con el cumplimiento y firma del código de honor.</a:t>
            </a:r>
            <a:endParaRPr lang="es-419" sz="1400" dirty="0"/>
          </a:p>
          <a:p>
            <a:pPr marL="731838" lvl="2" indent="-285750" defTabSz="712788">
              <a:lnSpc>
                <a:spcPts val="1800"/>
              </a:lnSpc>
              <a:spcBef>
                <a:spcPts val="600"/>
              </a:spcBef>
              <a:buClr>
                <a:srgbClr val="009E91"/>
              </a:buClr>
              <a:buFont typeface="Wingdings" panose="05000000000000000000" pitchFamily="2" charset="2"/>
              <a:buChar char="ü"/>
              <a:tabLst>
                <a:tab pos="273050" algn="l"/>
                <a:tab pos="712788" algn="l"/>
              </a:tabLst>
            </a:pPr>
            <a:r>
              <a:rPr lang="es-MX" sz="1400" dirty="0"/>
              <a:t>Diseña actividades que estimulen a los estudiantes y que requieran su involucramiento intelectual.</a:t>
            </a:r>
            <a:endParaRPr lang="es-419" sz="1400" dirty="0"/>
          </a:p>
          <a:p>
            <a:pPr marL="731838" lvl="2" indent="-285750" defTabSz="712788">
              <a:lnSpc>
                <a:spcPts val="1800"/>
              </a:lnSpc>
              <a:spcBef>
                <a:spcPts val="600"/>
              </a:spcBef>
              <a:buClr>
                <a:srgbClr val="009E91"/>
              </a:buClr>
              <a:buFont typeface="Wingdings" panose="05000000000000000000" pitchFamily="2" charset="2"/>
              <a:buChar char="ü"/>
              <a:tabLst>
                <a:tab pos="273050" algn="l"/>
                <a:tab pos="712788" algn="l"/>
              </a:tabLst>
            </a:pPr>
            <a:r>
              <a:rPr lang="es-MX" sz="1400" dirty="0"/>
              <a:t>Deja claro cómo se aplica la política de integridad académica de la institución en los cursos.</a:t>
            </a:r>
            <a:endParaRPr lang="es-419" sz="1400" dirty="0"/>
          </a:p>
          <a:p>
            <a:pPr marL="731838" lvl="2" indent="-285750" defTabSz="712788">
              <a:lnSpc>
                <a:spcPts val="1800"/>
              </a:lnSpc>
              <a:spcBef>
                <a:spcPts val="600"/>
              </a:spcBef>
              <a:buClr>
                <a:srgbClr val="009E91"/>
              </a:buClr>
              <a:buFont typeface="Wingdings" panose="05000000000000000000" pitchFamily="2" charset="2"/>
              <a:buChar char="ü"/>
              <a:tabLst>
                <a:tab pos="273050" algn="l"/>
                <a:tab pos="712788" algn="l"/>
              </a:tabLst>
            </a:pPr>
            <a:r>
              <a:rPr lang="es-MX" sz="1400" dirty="0"/>
              <a:t>Utiliza herra­mientas tecnológicas para la detección de similitud o plagio.</a:t>
            </a:r>
            <a:endParaRPr lang="es-419" sz="1400" dirty="0"/>
          </a:p>
          <a:p>
            <a:pPr marL="731838" lvl="2" indent="-285750" defTabSz="712788">
              <a:lnSpc>
                <a:spcPts val="1800"/>
              </a:lnSpc>
              <a:spcBef>
                <a:spcPts val="600"/>
              </a:spcBef>
              <a:buClr>
                <a:srgbClr val="009E91"/>
              </a:buClr>
              <a:buFont typeface="Wingdings" panose="05000000000000000000" pitchFamily="2" charset="2"/>
              <a:buChar char="ü"/>
              <a:tabLst>
                <a:tab pos="273050" algn="l"/>
                <a:tab pos="712788" algn="l"/>
              </a:tabLst>
            </a:pPr>
            <a:r>
              <a:rPr lang="es-MX" sz="1400" dirty="0"/>
              <a:t>Crea diferentes versiones de exámenes y distribúyelas aleatoriamente para evitar la copia.</a:t>
            </a:r>
          </a:p>
          <a:p>
            <a:pPr marL="731838" lvl="2" indent="-285750" defTabSz="712788">
              <a:lnSpc>
                <a:spcPts val="1800"/>
              </a:lnSpc>
              <a:spcBef>
                <a:spcPts val="600"/>
              </a:spcBef>
              <a:buClr>
                <a:srgbClr val="92D050"/>
              </a:buClr>
              <a:buFont typeface="Wingdings" panose="05000000000000000000" pitchFamily="2" charset="2"/>
              <a:buChar char="ü"/>
              <a:tabLst>
                <a:tab pos="273050" algn="l"/>
                <a:tab pos="712788" algn="l"/>
              </a:tabLst>
            </a:pPr>
            <a:endParaRPr lang="es-MX" sz="1400" dirty="0"/>
          </a:p>
          <a:p>
            <a:pPr fontAlgn="base">
              <a:lnSpc>
                <a:spcPts val="1800"/>
              </a:lnSpc>
              <a:spcBef>
                <a:spcPts val="600"/>
              </a:spcBef>
              <a:buClr>
                <a:srgbClr val="009E91"/>
              </a:buClr>
              <a:buFont typeface="Symbol" panose="05050102010706020507" pitchFamily="18" charset="2"/>
              <a:buChar char="¨"/>
              <a:tabLst>
                <a:tab pos="355600" algn="l"/>
              </a:tabLst>
            </a:pPr>
            <a:r>
              <a:rPr lang="es-MX" sz="1400" b="1" dirty="0">
                <a:solidFill>
                  <a:srgbClr val="002060"/>
                </a:solidFill>
              </a:rPr>
              <a:t>¿Hay algún material de capacitación para docentes en el tema de integridad académica?</a:t>
            </a:r>
            <a:r>
              <a:rPr lang="es-419" sz="1400" b="1" dirty="0">
                <a:solidFill>
                  <a:srgbClr val="002060"/>
                </a:solidFill>
              </a:rPr>
              <a:t> </a:t>
            </a:r>
            <a:r>
              <a:rPr lang="es-MX" sz="1400" b="1" dirty="0">
                <a:solidFill>
                  <a:srgbClr val="002060"/>
                </a:solidFill>
              </a:rPr>
              <a:t>¿El curso del PDP se cargará a todos los profesores o ellos deben buscarlo en el catálogo? ¿Será auto-gestionado o requiere tutor?</a:t>
            </a:r>
            <a:endParaRPr lang="es-419" sz="1400" b="1" dirty="0">
              <a:solidFill>
                <a:srgbClr val="002060"/>
              </a:solidFill>
            </a:endParaRPr>
          </a:p>
          <a:p>
            <a:pPr marL="273050" lvl="1" indent="0">
              <a:lnSpc>
                <a:spcPts val="1800"/>
              </a:lnSpc>
              <a:spcBef>
                <a:spcPts val="600"/>
              </a:spcBef>
              <a:buClr>
                <a:srgbClr val="92D050"/>
              </a:buClr>
              <a:buNone/>
              <a:tabLst>
                <a:tab pos="355600" algn="l"/>
              </a:tabLst>
            </a:pPr>
            <a:r>
              <a:rPr lang="es-MX" sz="1400" dirty="0"/>
              <a:t>Sí. El curso de Introducción al Programa para el Fortalecimiento de la Integridad Académica se ofrece en línea en modalidad </a:t>
            </a:r>
            <a:r>
              <a:rPr lang="es-MX" sz="1400" dirty="0" err="1"/>
              <a:t>autodirigida</a:t>
            </a:r>
            <a:r>
              <a:rPr lang="es-MX" sz="1400" dirty="0"/>
              <a:t> y tiene una duración de 30 minutos. Forma parte del Programa para el Desarrollo de Profesores (PDP) y está disponible para todos los docentes de preparatoria, profesional y posgrado en la siguiente ruta: Mi Espacio &gt; </a:t>
            </a:r>
            <a:r>
              <a:rPr lang="es-MX" sz="1400" dirty="0" err="1"/>
              <a:t>Success</a:t>
            </a:r>
            <a:r>
              <a:rPr lang="es-MX" sz="1400" dirty="0"/>
              <a:t> </a:t>
            </a:r>
            <a:r>
              <a:rPr lang="es-MX" sz="1400" dirty="0" err="1"/>
              <a:t>Factors</a:t>
            </a:r>
            <a:r>
              <a:rPr lang="es-MX" sz="1400" dirty="0"/>
              <a:t> &gt; Inicio &gt; Mi programa de desarrollo &gt; Catálogo &gt; Introducción al Programa para el Fortalecimiento de la Integridad Académica.</a:t>
            </a:r>
          </a:p>
          <a:p>
            <a:pPr marL="273050" lvl="1" indent="0">
              <a:lnSpc>
                <a:spcPts val="1800"/>
              </a:lnSpc>
              <a:spcBef>
                <a:spcPts val="600"/>
              </a:spcBef>
              <a:buNone/>
              <a:tabLst>
                <a:tab pos="273050" algn="l"/>
              </a:tabLst>
            </a:pPr>
            <a:endParaRPr lang="es-419" sz="1400" dirty="0"/>
          </a:p>
        </p:txBody>
      </p:sp>
      <p:sp>
        <p:nvSpPr>
          <p:cNvPr id="4" name="Slide Number Placeholder 3"/>
          <p:cNvSpPr>
            <a:spLocks noGrp="1"/>
          </p:cNvSpPr>
          <p:nvPr>
            <p:ph type="sldNum" sz="quarter" idx="12"/>
          </p:nvPr>
        </p:nvSpPr>
        <p:spPr/>
        <p:txBody>
          <a:bodyPr/>
          <a:lstStyle/>
          <a:p>
            <a:fld id="{D5451D05-99C3-4862-B535-84BB76C48D83}" type="slidenum">
              <a:rPr lang="es-MX" smtClean="0"/>
              <a:t>12</a:t>
            </a:fld>
            <a:endParaRPr lang="es-MX"/>
          </a:p>
        </p:txBody>
      </p:sp>
    </p:spTree>
    <p:extLst>
      <p:ext uri="{BB962C8B-B14F-4D97-AF65-F5344CB8AC3E}">
        <p14:creationId xmlns:p14="http://schemas.microsoft.com/office/powerpoint/2010/main" val="17482081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sz="3200" dirty="0">
                <a:latin typeface="Arial" panose="020B0604020202020204" pitchFamily="34" charset="0"/>
                <a:ea typeface="+mn-ea"/>
                <a:cs typeface="Arial" panose="020B0604020202020204" pitchFamily="34" charset="0"/>
              </a:rPr>
              <a:t>Sobre la prevención de las faltas a la integridad</a:t>
            </a:r>
            <a:endParaRPr lang="es-419" sz="3200" dirty="0">
              <a:latin typeface="Arial" panose="020B0604020202020204" pitchFamily="34" charset="0"/>
              <a:ea typeface="+mn-ea"/>
              <a:cs typeface="Arial" panose="020B0604020202020204" pitchFamily="34" charset="0"/>
            </a:endParaRPr>
          </a:p>
        </p:txBody>
      </p:sp>
      <p:sp>
        <p:nvSpPr>
          <p:cNvPr id="3" name="Content Placeholder 2"/>
          <p:cNvSpPr>
            <a:spLocks noGrp="1"/>
          </p:cNvSpPr>
          <p:nvPr>
            <p:ph idx="1"/>
          </p:nvPr>
        </p:nvSpPr>
        <p:spPr>
          <a:xfrm>
            <a:off x="638629" y="1372012"/>
            <a:ext cx="11045371" cy="4928733"/>
          </a:xfrm>
        </p:spPr>
        <p:txBody>
          <a:bodyPr/>
          <a:lstStyle/>
          <a:p>
            <a:pPr fontAlgn="base">
              <a:lnSpc>
                <a:spcPts val="1800"/>
              </a:lnSpc>
              <a:spcBef>
                <a:spcPts val="600"/>
              </a:spcBef>
              <a:buClr>
                <a:srgbClr val="009E91"/>
              </a:buClr>
              <a:buFont typeface="Symbol" panose="05050102010706020507" pitchFamily="18" charset="2"/>
              <a:buChar char="¨"/>
              <a:tabLst>
                <a:tab pos="355600" algn="l"/>
              </a:tabLst>
            </a:pPr>
            <a:r>
              <a:rPr lang="es-MX" sz="1400" b="1" dirty="0">
                <a:solidFill>
                  <a:srgbClr val="002060"/>
                </a:solidFill>
              </a:rPr>
              <a:t>¿Qué función tienen las leyendas que exhortan a la integridad en exámenes, proyectos, trabajos, </a:t>
            </a:r>
            <a:r>
              <a:rPr lang="es-MX" sz="1400" b="1" dirty="0" err="1">
                <a:solidFill>
                  <a:srgbClr val="002060"/>
                </a:solidFill>
              </a:rPr>
              <a:t>quizzes</a:t>
            </a:r>
            <a:r>
              <a:rPr lang="es-MX" sz="1400" b="1" dirty="0">
                <a:solidFill>
                  <a:srgbClr val="002060"/>
                </a:solidFill>
              </a:rPr>
              <a:t>, etc.? ¿Dónde, cómo y cuándo debo usar dichas leyendas? </a:t>
            </a:r>
            <a:endParaRPr lang="es-419" sz="1400" b="1" dirty="0">
              <a:solidFill>
                <a:srgbClr val="002060"/>
              </a:solidFill>
            </a:endParaRPr>
          </a:p>
          <a:p>
            <a:pPr marL="273050" lvl="1" indent="0">
              <a:lnSpc>
                <a:spcPts val="1800"/>
              </a:lnSpc>
              <a:spcBef>
                <a:spcPts val="600"/>
              </a:spcBef>
              <a:buClr>
                <a:srgbClr val="92D050"/>
              </a:buClr>
              <a:buNone/>
              <a:tabLst>
                <a:tab pos="355600" algn="l"/>
              </a:tabLst>
            </a:pPr>
            <a:r>
              <a:rPr lang="es-MX" sz="1400" dirty="0"/>
              <a:t>Las leyendas ayudan a prevenir que los estudiantes cometan faltas a la integridad académica. A través de ellas, el estudiantado refrenda su compromiso personal de actuar con los valores de la integridad académica en su estudio y trabajo. Se recomienda incluirlas en exámenes, </a:t>
            </a:r>
            <a:r>
              <a:rPr lang="es-MX" sz="1400" dirty="0" err="1"/>
              <a:t>quizzes</a:t>
            </a:r>
            <a:r>
              <a:rPr lang="es-MX" sz="1400" dirty="0"/>
              <a:t>, proyectos o trabajos, pero sobre todo en épocas de exámenes parciales y finales pues impactan de manera positiva el comportamiento de los estudiantes. </a:t>
            </a:r>
            <a:endParaRPr lang="es-419" sz="1400" dirty="0"/>
          </a:p>
          <a:p>
            <a:pPr marL="273050" indent="0">
              <a:lnSpc>
                <a:spcPts val="1800"/>
              </a:lnSpc>
              <a:spcBef>
                <a:spcPts val="600"/>
              </a:spcBef>
              <a:buClr>
                <a:srgbClr val="92D050"/>
              </a:buClr>
              <a:buNone/>
              <a:tabLst>
                <a:tab pos="355600" algn="l"/>
              </a:tabLst>
            </a:pPr>
            <a:endParaRPr lang="es-419" sz="1400" dirty="0"/>
          </a:p>
          <a:p>
            <a:endParaRPr lang="es-419" dirty="0"/>
          </a:p>
        </p:txBody>
      </p:sp>
      <p:sp>
        <p:nvSpPr>
          <p:cNvPr id="4" name="Slide Number Placeholder 3"/>
          <p:cNvSpPr>
            <a:spLocks noGrp="1"/>
          </p:cNvSpPr>
          <p:nvPr>
            <p:ph type="sldNum" sz="quarter" idx="12"/>
          </p:nvPr>
        </p:nvSpPr>
        <p:spPr/>
        <p:txBody>
          <a:bodyPr/>
          <a:lstStyle/>
          <a:p>
            <a:fld id="{D5451D05-99C3-4862-B535-84BB76C48D83}" type="slidenum">
              <a:rPr lang="es-MX" smtClean="0"/>
              <a:t>13</a:t>
            </a:fld>
            <a:endParaRPr lang="es-MX"/>
          </a:p>
        </p:txBody>
      </p:sp>
    </p:spTree>
    <p:extLst>
      <p:ext uri="{BB962C8B-B14F-4D97-AF65-F5344CB8AC3E}">
        <p14:creationId xmlns:p14="http://schemas.microsoft.com/office/powerpoint/2010/main" val="31546382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100000"/>
              </a:lnSpc>
              <a:spcBef>
                <a:spcPts val="0"/>
              </a:spcBef>
            </a:pPr>
            <a:r>
              <a:rPr lang="es-MX" sz="3200" dirty="0">
                <a:latin typeface="Arial" panose="020B0604020202020204" pitchFamily="34" charset="0"/>
                <a:ea typeface="+mn-ea"/>
                <a:cs typeface="Arial" panose="020B0604020202020204" pitchFamily="34" charset="0"/>
              </a:rPr>
              <a:t>Sobre el proceso de notificación de faltas a la Integridad Académica</a:t>
            </a:r>
          </a:p>
        </p:txBody>
      </p:sp>
      <p:sp>
        <p:nvSpPr>
          <p:cNvPr id="3" name="Content Placeholder 2"/>
          <p:cNvSpPr>
            <a:spLocks noGrp="1"/>
          </p:cNvSpPr>
          <p:nvPr>
            <p:ph idx="1"/>
          </p:nvPr>
        </p:nvSpPr>
        <p:spPr>
          <a:xfrm>
            <a:off x="638629" y="1451429"/>
            <a:ext cx="11045371" cy="4725534"/>
          </a:xfrm>
        </p:spPr>
        <p:txBody>
          <a:bodyPr>
            <a:noAutofit/>
          </a:bodyPr>
          <a:lstStyle/>
          <a:p>
            <a:pPr fontAlgn="base">
              <a:lnSpc>
                <a:spcPts val="1800"/>
              </a:lnSpc>
              <a:spcBef>
                <a:spcPts val="600"/>
              </a:spcBef>
              <a:buClr>
                <a:srgbClr val="009E91"/>
              </a:buClr>
              <a:buFont typeface="Symbol" panose="05050102010706020507" pitchFamily="18" charset="2"/>
              <a:buChar char="¨"/>
              <a:tabLst>
                <a:tab pos="355600" algn="l"/>
              </a:tabLst>
            </a:pPr>
            <a:r>
              <a:rPr lang="es-MX" sz="1400" b="1" dirty="0">
                <a:solidFill>
                  <a:srgbClr val="002060"/>
                </a:solidFill>
              </a:rPr>
              <a:t>¿Quién puede notificar una falta a la integridad académica?</a:t>
            </a:r>
          </a:p>
          <a:p>
            <a:pPr marL="273050" lvl="1" indent="0">
              <a:lnSpc>
                <a:spcPts val="1800"/>
              </a:lnSpc>
              <a:spcBef>
                <a:spcPts val="600"/>
              </a:spcBef>
              <a:buClr>
                <a:srgbClr val="92D050"/>
              </a:buClr>
              <a:buNone/>
              <a:tabLst>
                <a:tab pos="355600" algn="l"/>
              </a:tabLst>
            </a:pPr>
            <a:r>
              <a:rPr lang="es-MX" sz="1400" dirty="0"/>
              <a:t>Todos los miembros de la comunidad Tec y entidades externas vinculadas al proceso académico que tengan conocimiento de algún hecho que pueda constituir una falta a la integridad académica, deberán notificarlo al Comité de Integridad Académica de Campus (CIAC).</a:t>
            </a:r>
          </a:p>
          <a:p>
            <a:pPr marL="444500" lvl="1" indent="-171450">
              <a:lnSpc>
                <a:spcPts val="1800"/>
              </a:lnSpc>
              <a:spcBef>
                <a:spcPts val="600"/>
              </a:spcBef>
              <a:buClr>
                <a:srgbClr val="92D050"/>
              </a:buClr>
              <a:buFont typeface="Symbol" panose="05050102010706020507" pitchFamily="18" charset="2"/>
              <a:buChar char="¨"/>
              <a:tabLst>
                <a:tab pos="355600" algn="l"/>
              </a:tabLst>
            </a:pPr>
            <a:endParaRPr lang="es-MX" sz="1400" dirty="0"/>
          </a:p>
          <a:p>
            <a:pPr>
              <a:lnSpc>
                <a:spcPts val="1800"/>
              </a:lnSpc>
              <a:spcBef>
                <a:spcPts val="600"/>
              </a:spcBef>
              <a:buClr>
                <a:srgbClr val="009E91"/>
              </a:buClr>
              <a:buFont typeface="Symbol" panose="05050102010706020507" pitchFamily="18" charset="2"/>
              <a:buChar char="¨"/>
              <a:tabLst>
                <a:tab pos="355600" algn="l"/>
              </a:tabLst>
            </a:pPr>
            <a:r>
              <a:rPr lang="es-MX" sz="1400" b="1" dirty="0">
                <a:solidFill>
                  <a:srgbClr val="002060"/>
                </a:solidFill>
              </a:rPr>
              <a:t>¿Cómo se notifican las faltas?</a:t>
            </a:r>
          </a:p>
          <a:p>
            <a:pPr marL="273050" lvl="1" indent="0">
              <a:lnSpc>
                <a:spcPts val="1800"/>
              </a:lnSpc>
              <a:spcBef>
                <a:spcPts val="600"/>
              </a:spcBef>
              <a:buClr>
                <a:srgbClr val="92D050"/>
              </a:buClr>
              <a:buNone/>
              <a:tabLst>
                <a:tab pos="355600" algn="l"/>
              </a:tabLst>
            </a:pPr>
            <a:r>
              <a:rPr lang="es-MX" sz="1400" dirty="0"/>
              <a:t>Los docentes y colaboradores podrán informar los casos de faltas a la integridad en el  botón “Notificación de faltas a la integridad académica” que se encuentra dentro de la plataforma “Mi Espacio”. Los demás miembros de la comunidad </a:t>
            </a:r>
            <a:r>
              <a:rPr lang="es-MX" sz="1400" dirty="0" err="1"/>
              <a:t>Tec</a:t>
            </a:r>
            <a:r>
              <a:rPr lang="es-MX" sz="1400" dirty="0"/>
              <a:t> y entidades externas podrán hacer llegar el reporte del caso y las evidencias con que cuenten vía correo electrónico a la dirección </a:t>
            </a:r>
            <a:r>
              <a:rPr lang="es-MX" sz="1400" dirty="0">
                <a:hlinkClick r:id="rId2"/>
              </a:rPr>
              <a:t>integridad.academica@itesm.mx</a:t>
            </a:r>
            <a:r>
              <a:rPr lang="es-MX" sz="1400" dirty="0"/>
              <a:t>.</a:t>
            </a:r>
          </a:p>
          <a:p>
            <a:pPr>
              <a:lnSpc>
                <a:spcPts val="1800"/>
              </a:lnSpc>
              <a:spcBef>
                <a:spcPts val="600"/>
              </a:spcBef>
              <a:buClr>
                <a:srgbClr val="009E91"/>
              </a:buClr>
              <a:buFont typeface="Symbol" panose="05050102010706020507" pitchFamily="18" charset="2"/>
              <a:buChar char="¨"/>
              <a:tabLst>
                <a:tab pos="273050" algn="l"/>
              </a:tabLst>
            </a:pPr>
            <a:endParaRPr lang="es-MX" sz="1400" b="1" dirty="0">
              <a:solidFill>
                <a:srgbClr val="002060"/>
              </a:solidFill>
            </a:endParaRPr>
          </a:p>
          <a:p>
            <a:pPr fontAlgn="base">
              <a:lnSpc>
                <a:spcPts val="1800"/>
              </a:lnSpc>
              <a:spcBef>
                <a:spcPts val="600"/>
              </a:spcBef>
              <a:buClr>
                <a:srgbClr val="009E91"/>
              </a:buClr>
              <a:buFont typeface="Symbol" panose="05050102010706020507" pitchFamily="18" charset="2"/>
              <a:buChar char="¨"/>
              <a:tabLst>
                <a:tab pos="355600" algn="l"/>
              </a:tabLst>
            </a:pPr>
            <a:r>
              <a:rPr lang="es-MX" sz="1400" b="1" dirty="0">
                <a:solidFill>
                  <a:srgbClr val="002060"/>
                </a:solidFill>
              </a:rPr>
              <a:t>¿Por qué el profesorado debe reportar las faltas a la integridad académica? </a:t>
            </a:r>
            <a:endParaRPr lang="es-419" sz="1400" b="1" dirty="0">
              <a:solidFill>
                <a:srgbClr val="002060"/>
              </a:solidFill>
            </a:endParaRPr>
          </a:p>
          <a:p>
            <a:pPr marL="273050" lvl="1" indent="0">
              <a:lnSpc>
                <a:spcPts val="1800"/>
              </a:lnSpc>
              <a:spcBef>
                <a:spcPts val="600"/>
              </a:spcBef>
              <a:buClr>
                <a:srgbClr val="92D050"/>
              </a:buClr>
              <a:buNone/>
              <a:tabLst>
                <a:tab pos="355600" algn="l"/>
              </a:tabLst>
            </a:pPr>
            <a:r>
              <a:rPr lang="es-MX" sz="1400" dirty="0"/>
              <a:t>Porque para construir una cultura de la integridad en la institución se requiere de acciones formativas y de respuestas firmes por parte del profesorado ante las faltas a la integridad. El cambio de cultura institucional solo es posible si se transmite un mensaje coherente al estudiantado a través de acciones educativas y de sanción ante la trampa y la deshonestidad. Además en algunos casos la penalización se convierte en una experiencia de aprendizaje mediante la cual se educa no solo a la persona implicada, sino al grupo en general. El alumno que la vive, en el mayor número de casos evitará cometer más faltas a la integridad y aprenderá sobre la importancia de la integridad académica durante su vida universitaria.</a:t>
            </a:r>
          </a:p>
          <a:p>
            <a:pPr marL="444500" lvl="1" indent="-171450">
              <a:lnSpc>
                <a:spcPts val="1800"/>
              </a:lnSpc>
              <a:spcBef>
                <a:spcPts val="600"/>
              </a:spcBef>
              <a:buClr>
                <a:srgbClr val="92D050"/>
              </a:buClr>
              <a:buFont typeface="Symbol" panose="05050102010706020507" pitchFamily="18" charset="2"/>
              <a:buChar char="¨"/>
              <a:tabLst>
                <a:tab pos="355600" algn="l"/>
              </a:tabLst>
            </a:pPr>
            <a:endParaRPr lang="es-MX" sz="1400" dirty="0"/>
          </a:p>
        </p:txBody>
      </p:sp>
      <p:sp>
        <p:nvSpPr>
          <p:cNvPr id="4" name="Slide Number Placeholder 3"/>
          <p:cNvSpPr>
            <a:spLocks noGrp="1"/>
          </p:cNvSpPr>
          <p:nvPr>
            <p:ph type="sldNum" sz="quarter" idx="12"/>
          </p:nvPr>
        </p:nvSpPr>
        <p:spPr/>
        <p:txBody>
          <a:bodyPr/>
          <a:lstStyle/>
          <a:p>
            <a:fld id="{D5451D05-99C3-4862-B535-84BB76C48D83}" type="slidenum">
              <a:rPr lang="es-MX" smtClean="0"/>
              <a:t>14</a:t>
            </a:fld>
            <a:endParaRPr lang="es-MX"/>
          </a:p>
        </p:txBody>
      </p:sp>
    </p:spTree>
    <p:extLst>
      <p:ext uri="{BB962C8B-B14F-4D97-AF65-F5344CB8AC3E}">
        <p14:creationId xmlns:p14="http://schemas.microsoft.com/office/powerpoint/2010/main" val="24784956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188" y="365126"/>
            <a:ext cx="10944000" cy="1325563"/>
          </a:xfrm>
        </p:spPr>
        <p:txBody>
          <a:bodyPr>
            <a:normAutofit/>
          </a:bodyPr>
          <a:lstStyle/>
          <a:p>
            <a:r>
              <a:rPr lang="es-MX" sz="3200" dirty="0">
                <a:latin typeface="Arial" panose="020B0604020202020204" pitchFamily="34" charset="0"/>
                <a:ea typeface="+mn-ea"/>
                <a:cs typeface="Arial" panose="020B0604020202020204" pitchFamily="34" charset="0"/>
              </a:rPr>
              <a:t>Sobre el proceso de notificación de faltas a la Integridad Académica</a:t>
            </a:r>
            <a:endParaRPr lang="es-419" sz="3200" dirty="0">
              <a:latin typeface="Arial" panose="020B0604020202020204" pitchFamily="34" charset="0"/>
              <a:ea typeface="+mn-ea"/>
              <a:cs typeface="Arial" panose="020B0604020202020204" pitchFamily="34" charset="0"/>
            </a:endParaRPr>
          </a:p>
        </p:txBody>
      </p:sp>
      <p:sp>
        <p:nvSpPr>
          <p:cNvPr id="3" name="Content Placeholder 2"/>
          <p:cNvSpPr>
            <a:spLocks noGrp="1"/>
          </p:cNvSpPr>
          <p:nvPr>
            <p:ph idx="1"/>
          </p:nvPr>
        </p:nvSpPr>
        <p:spPr>
          <a:xfrm>
            <a:off x="606188" y="1825625"/>
            <a:ext cx="10944000" cy="4598903"/>
          </a:xfrm>
        </p:spPr>
        <p:txBody>
          <a:bodyPr>
            <a:noAutofit/>
          </a:bodyPr>
          <a:lstStyle/>
          <a:p>
            <a:pPr fontAlgn="base">
              <a:lnSpc>
                <a:spcPts val="1800"/>
              </a:lnSpc>
              <a:spcBef>
                <a:spcPts val="600"/>
              </a:spcBef>
              <a:buClr>
                <a:srgbClr val="009E91"/>
              </a:buClr>
              <a:buFont typeface="Symbol" panose="05050102010706020507" pitchFamily="18" charset="2"/>
              <a:buChar char="¨"/>
              <a:tabLst>
                <a:tab pos="355600" algn="l"/>
              </a:tabLst>
            </a:pPr>
            <a:r>
              <a:rPr lang="es-MX" sz="1400" b="1" dirty="0">
                <a:solidFill>
                  <a:srgbClr val="002060"/>
                </a:solidFill>
              </a:rPr>
              <a:t>¿Qué sucede si un docente no reporta a todos los implicados en un caso de faltas a la integridad, pero el estudiante implicado quiere notificar el caso al CIAC? </a:t>
            </a:r>
          </a:p>
          <a:p>
            <a:pPr marL="273050" lvl="1" indent="0">
              <a:lnSpc>
                <a:spcPts val="1800"/>
              </a:lnSpc>
              <a:spcBef>
                <a:spcPts val="600"/>
              </a:spcBef>
              <a:buClr>
                <a:srgbClr val="92D050"/>
              </a:buClr>
              <a:buNone/>
              <a:tabLst>
                <a:tab pos="355600" algn="l"/>
              </a:tabLst>
            </a:pPr>
            <a:r>
              <a:rPr lang="es-MX" sz="1400" dirty="0"/>
              <a:t>El estudiante implicado en el caso podrá enviar un mensaje a </a:t>
            </a:r>
            <a:r>
              <a:rPr lang="es-MX" sz="1400" dirty="0">
                <a:hlinkClick r:id="rId2"/>
              </a:rPr>
              <a:t>integridad.academica@itesm.mx</a:t>
            </a:r>
            <a:r>
              <a:rPr lang="es-MX" sz="1400" dirty="0"/>
              <a:t> reportando los casos de faltas a la integridad de los que tenga conocimiento y adjuntando la evidencia con la que cuente. </a:t>
            </a:r>
          </a:p>
          <a:p>
            <a:pPr marL="273050" lvl="1" indent="0">
              <a:lnSpc>
                <a:spcPts val="1800"/>
              </a:lnSpc>
              <a:spcBef>
                <a:spcPts val="600"/>
              </a:spcBef>
              <a:buClr>
                <a:srgbClr val="92D050"/>
              </a:buClr>
              <a:buNone/>
              <a:tabLst>
                <a:tab pos="355600" algn="l"/>
              </a:tabLst>
            </a:pPr>
            <a:endParaRPr lang="es-MX" sz="1400" dirty="0"/>
          </a:p>
          <a:p>
            <a:pPr fontAlgn="base">
              <a:lnSpc>
                <a:spcPts val="1800"/>
              </a:lnSpc>
              <a:spcBef>
                <a:spcPts val="600"/>
              </a:spcBef>
              <a:buClr>
                <a:srgbClr val="009E91"/>
              </a:buClr>
              <a:buFont typeface="Symbol" panose="05050102010706020507" pitchFamily="18" charset="2"/>
              <a:buChar char="¨"/>
              <a:tabLst>
                <a:tab pos="355600" algn="l"/>
              </a:tabLst>
            </a:pPr>
            <a:r>
              <a:rPr lang="es-MX" sz="1400" b="1" dirty="0">
                <a:solidFill>
                  <a:srgbClr val="002060"/>
                </a:solidFill>
              </a:rPr>
              <a:t>¿Quién da aviso al Director de Programa cuando un estudiante incurre en una falta a la integridad académica?</a:t>
            </a:r>
          </a:p>
          <a:p>
            <a:pPr marL="273050" lvl="1" indent="0">
              <a:lnSpc>
                <a:spcPts val="1800"/>
              </a:lnSpc>
              <a:spcBef>
                <a:spcPts val="600"/>
              </a:spcBef>
              <a:buClr>
                <a:srgbClr val="92D050"/>
              </a:buClr>
              <a:buNone/>
              <a:tabLst>
                <a:tab pos="355600" algn="l"/>
              </a:tabLst>
            </a:pPr>
            <a:r>
              <a:rPr lang="es-MX" sz="1400" dirty="0"/>
              <a:t>A través de la plataforma, el coordinador del CIAC notificará al Director de programa que un estudiante ha incurrido en una falta a la integridad académica, con el propósito de que el Director de Programa asesore al estudiante sobre el proceso que seguirá su caso, pero más importante, con la finalidad de que refuerce en el alumno la importancia de actuar con integridad en el ámbito académico y profesional. </a:t>
            </a:r>
          </a:p>
          <a:p>
            <a:pPr marL="444500" lvl="1" indent="-171450">
              <a:lnSpc>
                <a:spcPts val="1800"/>
              </a:lnSpc>
              <a:spcBef>
                <a:spcPts val="600"/>
              </a:spcBef>
              <a:buClr>
                <a:srgbClr val="92D050"/>
              </a:buClr>
              <a:buFont typeface="Symbol" panose="05050102010706020507" pitchFamily="18" charset="2"/>
              <a:buChar char="¨"/>
              <a:tabLst>
                <a:tab pos="355600" algn="l"/>
              </a:tabLst>
            </a:pPr>
            <a:endParaRPr lang="es-MX" sz="1400" dirty="0">
              <a:solidFill>
                <a:prstClr val="black"/>
              </a:solidFill>
            </a:endParaRPr>
          </a:p>
          <a:p>
            <a:pPr fontAlgn="base">
              <a:lnSpc>
                <a:spcPts val="1800"/>
              </a:lnSpc>
              <a:spcBef>
                <a:spcPts val="600"/>
              </a:spcBef>
              <a:buClr>
                <a:srgbClr val="009E91"/>
              </a:buClr>
              <a:buFont typeface="Symbol" panose="05050102010706020507" pitchFamily="18" charset="2"/>
              <a:buChar char="¨"/>
              <a:tabLst>
                <a:tab pos="355600" algn="l"/>
              </a:tabLst>
            </a:pPr>
            <a:r>
              <a:rPr lang="es-MX" sz="1400" b="1" dirty="0">
                <a:solidFill>
                  <a:srgbClr val="002060"/>
                </a:solidFill>
              </a:rPr>
              <a:t>Cuando un equipo incurre en una falta a la integridad académica, ¿se debe reportar a todos los integrantes?</a:t>
            </a:r>
          </a:p>
          <a:p>
            <a:pPr marL="273050" lvl="1" indent="0">
              <a:lnSpc>
                <a:spcPts val="1800"/>
              </a:lnSpc>
              <a:spcBef>
                <a:spcPts val="600"/>
              </a:spcBef>
              <a:buClr>
                <a:srgbClr val="92D050"/>
              </a:buClr>
              <a:buNone/>
              <a:tabLst>
                <a:tab pos="355600" algn="l"/>
              </a:tabLst>
            </a:pPr>
            <a:r>
              <a:rPr lang="es-MX" sz="1400" dirty="0" smtClean="0"/>
              <a:t>Se </a:t>
            </a:r>
            <a:r>
              <a:rPr lang="es-MX" sz="1400" dirty="0"/>
              <a:t>debe reportar a todos los estudiantes que hayan estado involucrados en una falta a la integridad académica. Por ejemplo, si se detecta copia de un trabajo en equipo, y se identifica que sólo 3 estuvieron directamente implicados, se deberá reportar a estos alumnos. Cada notificación al CIAC se hace de manera individual y en la descripción se debe informar cuáles casos están relacionados.</a:t>
            </a:r>
          </a:p>
          <a:p>
            <a:pPr marL="273050" lvl="1" indent="0">
              <a:lnSpc>
                <a:spcPts val="1800"/>
              </a:lnSpc>
              <a:spcBef>
                <a:spcPts val="600"/>
              </a:spcBef>
              <a:buClr>
                <a:srgbClr val="92D050"/>
              </a:buClr>
              <a:buNone/>
              <a:tabLst>
                <a:tab pos="355600" algn="l"/>
              </a:tabLst>
            </a:pPr>
            <a:endParaRPr lang="es-MX" sz="1400" dirty="0"/>
          </a:p>
        </p:txBody>
      </p:sp>
      <p:sp>
        <p:nvSpPr>
          <p:cNvPr id="5" name="Slide Number Placeholder 4"/>
          <p:cNvSpPr>
            <a:spLocks noGrp="1"/>
          </p:cNvSpPr>
          <p:nvPr>
            <p:ph type="sldNum" sz="quarter" idx="12"/>
          </p:nvPr>
        </p:nvSpPr>
        <p:spPr/>
        <p:txBody>
          <a:bodyPr/>
          <a:lstStyle/>
          <a:p>
            <a:fld id="{D5451D05-99C3-4862-B535-84BB76C48D83}" type="slidenum">
              <a:rPr lang="es-MX" smtClean="0"/>
              <a:t>15</a:t>
            </a:fld>
            <a:endParaRPr lang="es-MX"/>
          </a:p>
        </p:txBody>
      </p:sp>
    </p:spTree>
    <p:extLst>
      <p:ext uri="{BB962C8B-B14F-4D97-AF65-F5344CB8AC3E}">
        <p14:creationId xmlns:p14="http://schemas.microsoft.com/office/powerpoint/2010/main" val="22781971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836" y="378773"/>
            <a:ext cx="10944000" cy="1325563"/>
          </a:xfrm>
        </p:spPr>
        <p:txBody>
          <a:bodyPr/>
          <a:lstStyle/>
          <a:p>
            <a:r>
              <a:rPr lang="es-MX" sz="3200" dirty="0">
                <a:latin typeface="Arial" panose="020B0604020202020204" pitchFamily="34" charset="0"/>
                <a:ea typeface="+mn-ea"/>
                <a:cs typeface="Arial" panose="020B0604020202020204" pitchFamily="34" charset="0"/>
              </a:rPr>
              <a:t>Sobre el proceso de notificación de faltas a la Integridad Académica</a:t>
            </a:r>
            <a:endParaRPr lang="es-419" sz="3200" dirty="0">
              <a:latin typeface="Arial" panose="020B0604020202020204" pitchFamily="34" charset="0"/>
              <a:ea typeface="+mn-ea"/>
              <a:cs typeface="Arial" panose="020B0604020202020204" pitchFamily="34" charset="0"/>
            </a:endParaRPr>
          </a:p>
        </p:txBody>
      </p:sp>
      <p:sp>
        <p:nvSpPr>
          <p:cNvPr id="3" name="Content Placeholder 2"/>
          <p:cNvSpPr>
            <a:spLocks noGrp="1"/>
          </p:cNvSpPr>
          <p:nvPr>
            <p:ph idx="1"/>
          </p:nvPr>
        </p:nvSpPr>
        <p:spPr>
          <a:xfrm>
            <a:off x="619836" y="1704336"/>
            <a:ext cx="10944000" cy="4351338"/>
          </a:xfrm>
        </p:spPr>
        <p:txBody>
          <a:bodyPr>
            <a:noAutofit/>
          </a:bodyPr>
          <a:lstStyle/>
          <a:p>
            <a:pPr fontAlgn="base">
              <a:lnSpc>
                <a:spcPts val="1800"/>
              </a:lnSpc>
              <a:spcBef>
                <a:spcPts val="600"/>
              </a:spcBef>
              <a:buClr>
                <a:srgbClr val="009E91"/>
              </a:buClr>
              <a:buFont typeface="Symbol" panose="05050102010706020507" pitchFamily="18" charset="2"/>
              <a:buChar char="¨"/>
              <a:tabLst>
                <a:tab pos="355600" algn="l"/>
              </a:tabLst>
            </a:pPr>
            <a:r>
              <a:rPr lang="es-MX" sz="1400" b="1" dirty="0">
                <a:solidFill>
                  <a:srgbClr val="002060"/>
                </a:solidFill>
              </a:rPr>
              <a:t>¿Cuál es el proceso de gestión ante una falta a la Integridad Académica?</a:t>
            </a:r>
          </a:p>
          <a:p>
            <a:pPr marL="273050" lvl="1" indent="0">
              <a:lnSpc>
                <a:spcPts val="1800"/>
              </a:lnSpc>
              <a:spcBef>
                <a:spcPts val="600"/>
              </a:spcBef>
              <a:buClr>
                <a:srgbClr val="92D050"/>
              </a:buClr>
              <a:buNone/>
              <a:tabLst>
                <a:tab pos="355600" algn="l"/>
              </a:tabLst>
            </a:pPr>
            <a:r>
              <a:rPr lang="es-MX" sz="1400" dirty="0"/>
              <a:t>Cualquier miembro de la comunidad </a:t>
            </a:r>
            <a:r>
              <a:rPr lang="es-MX" sz="1400" dirty="0" err="1"/>
              <a:t>Tec</a:t>
            </a:r>
            <a:r>
              <a:rPr lang="es-MX" sz="1400" dirty="0"/>
              <a:t> y entidades externas vinculadas al proceso de enseñanza aprendizaje pueden notificar al CIAC una falta a la integridad académica. Una vez realizado el reporte, el coordinador del CIAC del campus donde está inscrito el estudiante recibirá la notificación y convocará al Comité para que en conjunto analicen el caso. Una vez revisado el caso, el CIAC decidirá en función de la gravedad de la falta y del historial del alumno, si es necesario o no valorar la posibilidad de aplicar una sanción. En ambos casos, el CIAC puede invitar al estudiante a una sesión de audiencia para escuchar lo que tenga que decir sobre el hecho y para que presente las pruebas con las que cuente. Una vez concluida la audiencia, el Comité deliberará sobre el caso y emitirá una resolución que le será notificada al estudiante. Dicha resolución puede determinar que el estudiante cumpla con una medida formativa o que se le aplique alguna de las sanciones establecidas en el Reglamento Académico.</a:t>
            </a:r>
          </a:p>
          <a:p>
            <a:pPr marL="273050" lvl="1" indent="0">
              <a:lnSpc>
                <a:spcPct val="100000"/>
              </a:lnSpc>
              <a:spcBef>
                <a:spcPts val="600"/>
              </a:spcBef>
              <a:buClr>
                <a:srgbClr val="92D050"/>
              </a:buClr>
              <a:buNone/>
              <a:tabLst>
                <a:tab pos="355600" algn="l"/>
              </a:tabLst>
            </a:pPr>
            <a:endParaRPr lang="es-MX" sz="1400" dirty="0"/>
          </a:p>
          <a:p>
            <a:pPr fontAlgn="base">
              <a:lnSpc>
                <a:spcPts val="1800"/>
              </a:lnSpc>
              <a:spcBef>
                <a:spcPts val="600"/>
              </a:spcBef>
              <a:buClr>
                <a:srgbClr val="009E91"/>
              </a:buClr>
              <a:buFont typeface="Symbol" panose="05050102010706020507" pitchFamily="18" charset="2"/>
              <a:buChar char="¨"/>
              <a:tabLst>
                <a:tab pos="355600" algn="l"/>
              </a:tabLst>
            </a:pPr>
            <a:r>
              <a:rPr lang="es-MX" sz="1400" b="1" dirty="0">
                <a:solidFill>
                  <a:srgbClr val="002060"/>
                </a:solidFill>
              </a:rPr>
              <a:t>¿Qué casos se notifican a Escolar?</a:t>
            </a:r>
          </a:p>
          <a:p>
            <a:pPr marL="273050" lvl="1" indent="0">
              <a:lnSpc>
                <a:spcPts val="1800"/>
              </a:lnSpc>
              <a:spcBef>
                <a:spcPts val="600"/>
              </a:spcBef>
              <a:buClr>
                <a:srgbClr val="92D050"/>
              </a:buClr>
              <a:buNone/>
              <a:tabLst>
                <a:tab pos="355600" algn="l"/>
              </a:tabLst>
            </a:pPr>
            <a:r>
              <a:rPr lang="es-MX" sz="1400" dirty="0"/>
              <a:t>El Coordinador del CIAC notificará al responsable de Escolar los casos de faltas a la integridad académica, cuando:</a:t>
            </a:r>
          </a:p>
          <a:p>
            <a:pPr marL="731838" lvl="2" indent="-285750" defTabSz="712788" fontAlgn="base">
              <a:lnSpc>
                <a:spcPts val="1800"/>
              </a:lnSpc>
              <a:spcBef>
                <a:spcPts val="600"/>
              </a:spcBef>
              <a:buClr>
                <a:srgbClr val="009E91"/>
              </a:buClr>
              <a:buFont typeface="Wingdings" panose="05000000000000000000" pitchFamily="2" charset="2"/>
              <a:buChar char="ü"/>
              <a:tabLst>
                <a:tab pos="273050" algn="l"/>
                <a:tab pos="712788" algn="l"/>
              </a:tabLst>
            </a:pPr>
            <a:r>
              <a:rPr lang="es-MX" sz="1400" dirty="0"/>
              <a:t>Al estudiante se le asigne una calificación reprobatoria en un periodo parcial o en un examen final.</a:t>
            </a:r>
          </a:p>
          <a:p>
            <a:pPr marL="731838" lvl="2" indent="-285750" defTabSz="712788" fontAlgn="base">
              <a:lnSpc>
                <a:spcPts val="1800"/>
              </a:lnSpc>
              <a:spcBef>
                <a:spcPts val="600"/>
              </a:spcBef>
              <a:buClr>
                <a:srgbClr val="009E91"/>
              </a:buClr>
              <a:buFont typeface="Wingdings" panose="05000000000000000000" pitchFamily="2" charset="2"/>
              <a:buChar char="ü"/>
              <a:tabLst>
                <a:tab pos="273050" algn="l"/>
                <a:tab pos="712788" algn="l"/>
              </a:tabLst>
            </a:pPr>
            <a:r>
              <a:rPr lang="es-MX" sz="1400" dirty="0"/>
              <a:t>Al estudiante se le imponga una sanción de suspensión temporal o de baja definitiva.</a:t>
            </a:r>
          </a:p>
          <a:p>
            <a:pPr marL="273050" lvl="1" indent="0">
              <a:lnSpc>
                <a:spcPts val="1800"/>
              </a:lnSpc>
              <a:spcBef>
                <a:spcPts val="600"/>
              </a:spcBef>
              <a:buClr>
                <a:srgbClr val="92D050"/>
              </a:buClr>
              <a:buNone/>
              <a:tabLst>
                <a:tab pos="355600" algn="l"/>
              </a:tabLst>
            </a:pPr>
            <a:r>
              <a:rPr lang="es-MX" sz="1400" dirty="0"/>
              <a:t>Lo anterior con el propósito de que el responsable de Escolar tome las medidas necesarias para garantizar que la calificación asignada al estudiante no pueda ser modificada en Banner Escolar y que se lleve a cabo el proceso correspondiente para la suspensión temporal o baja definitiva del alumno.</a:t>
            </a:r>
          </a:p>
          <a:p>
            <a:pPr marL="273050" lvl="1" indent="0">
              <a:lnSpc>
                <a:spcPts val="1800"/>
              </a:lnSpc>
              <a:spcBef>
                <a:spcPts val="600"/>
              </a:spcBef>
              <a:buClr>
                <a:srgbClr val="92D050"/>
              </a:buClr>
              <a:buNone/>
              <a:tabLst>
                <a:tab pos="355600" algn="l"/>
              </a:tabLst>
            </a:pPr>
            <a:endParaRPr lang="es-MX" sz="1400" dirty="0"/>
          </a:p>
        </p:txBody>
      </p:sp>
      <p:sp>
        <p:nvSpPr>
          <p:cNvPr id="4" name="Slide Number Placeholder 3"/>
          <p:cNvSpPr>
            <a:spLocks noGrp="1"/>
          </p:cNvSpPr>
          <p:nvPr>
            <p:ph type="sldNum" sz="quarter" idx="12"/>
          </p:nvPr>
        </p:nvSpPr>
        <p:spPr/>
        <p:txBody>
          <a:bodyPr/>
          <a:lstStyle/>
          <a:p>
            <a:fld id="{D5451D05-99C3-4862-B535-84BB76C48D83}" type="slidenum">
              <a:rPr lang="es-MX" smtClean="0"/>
              <a:t>16</a:t>
            </a:fld>
            <a:endParaRPr lang="es-MX"/>
          </a:p>
        </p:txBody>
      </p:sp>
    </p:spTree>
    <p:extLst>
      <p:ext uri="{BB962C8B-B14F-4D97-AF65-F5344CB8AC3E}">
        <p14:creationId xmlns:p14="http://schemas.microsoft.com/office/powerpoint/2010/main" val="9519702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132" y="365125"/>
            <a:ext cx="10944000" cy="1325563"/>
          </a:xfrm>
        </p:spPr>
        <p:txBody>
          <a:bodyPr/>
          <a:lstStyle/>
          <a:p>
            <a:r>
              <a:rPr lang="es-MX" sz="3200" dirty="0">
                <a:latin typeface="Arial" panose="020B0604020202020204" pitchFamily="34" charset="0"/>
                <a:ea typeface="+mn-ea"/>
                <a:cs typeface="Arial" panose="020B0604020202020204" pitchFamily="34" charset="0"/>
              </a:rPr>
              <a:t>Sobre el proceso de notificación de faltas a la Integridad Académica</a:t>
            </a:r>
            <a:endParaRPr lang="es-419" sz="3200" dirty="0">
              <a:latin typeface="Arial" panose="020B0604020202020204" pitchFamily="34" charset="0"/>
              <a:ea typeface="+mn-ea"/>
              <a:cs typeface="Arial" panose="020B0604020202020204" pitchFamily="34" charset="0"/>
            </a:endParaRPr>
          </a:p>
        </p:txBody>
      </p:sp>
      <p:sp>
        <p:nvSpPr>
          <p:cNvPr id="3" name="Content Placeholder 2"/>
          <p:cNvSpPr>
            <a:spLocks noGrp="1"/>
          </p:cNvSpPr>
          <p:nvPr>
            <p:ph idx="1"/>
          </p:nvPr>
        </p:nvSpPr>
        <p:spPr>
          <a:xfrm>
            <a:off x="647132" y="1690688"/>
            <a:ext cx="10944000" cy="4351338"/>
          </a:xfrm>
        </p:spPr>
        <p:txBody>
          <a:bodyPr>
            <a:noAutofit/>
          </a:bodyPr>
          <a:lstStyle/>
          <a:p>
            <a:pPr fontAlgn="base">
              <a:lnSpc>
                <a:spcPts val="1800"/>
              </a:lnSpc>
              <a:spcBef>
                <a:spcPts val="600"/>
              </a:spcBef>
              <a:buClr>
                <a:srgbClr val="009E91"/>
              </a:buClr>
              <a:buFont typeface="Symbol" panose="05050102010706020507" pitchFamily="18" charset="2"/>
              <a:buChar char="¨"/>
              <a:tabLst>
                <a:tab pos="355600" algn="l"/>
              </a:tabLst>
            </a:pPr>
            <a:r>
              <a:rPr lang="es-MX" sz="1400" b="1" dirty="0">
                <a:solidFill>
                  <a:srgbClr val="002060"/>
                </a:solidFill>
              </a:rPr>
              <a:t>¿Quién notifica al estudiante sobre su caso?</a:t>
            </a:r>
          </a:p>
          <a:p>
            <a:pPr marL="273050" lvl="1" indent="0" fontAlgn="base">
              <a:lnSpc>
                <a:spcPts val="1800"/>
              </a:lnSpc>
              <a:spcBef>
                <a:spcPts val="600"/>
              </a:spcBef>
              <a:buClr>
                <a:srgbClr val="92D050"/>
              </a:buClr>
              <a:buNone/>
              <a:tabLst>
                <a:tab pos="355600" algn="l"/>
              </a:tabLst>
            </a:pPr>
            <a:r>
              <a:rPr lang="es-MX" sz="1400" dirty="0"/>
              <a:t>En primera instancia, el estudiante se entera de que cuenta con un reporte por faltas a la integridad académica cuando el docente charla con él. Posteriormente, cuando el caso ha llegado al CIAC, el coordinador del Comité envía un mensaje de correo electrónico al alumno para informarle sobre el reporte. También se le notifica al estudiante personalmente cuando se le cita a la sesión de audiencia.</a:t>
            </a:r>
          </a:p>
          <a:p>
            <a:pPr marL="444500" lvl="1" indent="-171450" fontAlgn="base">
              <a:lnSpc>
                <a:spcPts val="1800"/>
              </a:lnSpc>
              <a:spcBef>
                <a:spcPts val="600"/>
              </a:spcBef>
              <a:buClr>
                <a:srgbClr val="92D050"/>
              </a:buClr>
              <a:buFont typeface="Symbol" panose="05050102010706020507" pitchFamily="18" charset="2"/>
              <a:buChar char="¨"/>
              <a:tabLst>
                <a:tab pos="355600" algn="l"/>
              </a:tabLst>
            </a:pPr>
            <a:endParaRPr lang="es-MX" sz="1400" dirty="0">
              <a:solidFill>
                <a:prstClr val="black"/>
              </a:solidFill>
            </a:endParaRPr>
          </a:p>
          <a:p>
            <a:pPr fontAlgn="base">
              <a:lnSpc>
                <a:spcPts val="1800"/>
              </a:lnSpc>
              <a:spcBef>
                <a:spcPts val="600"/>
              </a:spcBef>
              <a:buClr>
                <a:srgbClr val="009E91"/>
              </a:buClr>
              <a:buFont typeface="Symbol" panose="05050102010706020507" pitchFamily="18" charset="2"/>
              <a:buChar char="¨"/>
              <a:tabLst>
                <a:tab pos="355600" algn="l"/>
              </a:tabLst>
            </a:pPr>
            <a:r>
              <a:rPr lang="es-MX" sz="1400" b="1" dirty="0">
                <a:solidFill>
                  <a:srgbClr val="002060"/>
                </a:solidFill>
              </a:rPr>
              <a:t>¿Quién orienta a los estudiantes que han incurrido una falta a la integridad académica?</a:t>
            </a:r>
          </a:p>
          <a:p>
            <a:pPr marL="273050" lvl="1" indent="0" fontAlgn="base">
              <a:lnSpc>
                <a:spcPts val="1800"/>
              </a:lnSpc>
              <a:spcBef>
                <a:spcPts val="600"/>
              </a:spcBef>
              <a:buClr>
                <a:srgbClr val="92D050"/>
              </a:buClr>
              <a:buNone/>
              <a:tabLst>
                <a:tab pos="355600" algn="l"/>
              </a:tabLst>
            </a:pPr>
            <a:r>
              <a:rPr lang="es-MX" sz="1400" dirty="0"/>
              <a:t>El docente que tiene noticia de la falta a la integridad charla con el estudiante para que reflexione sobre el hecho, le brinda alternativas formativas para que conozca más sobre el tema, prevenga futuras faltas y también lo orienta sobre el proceso que seguirá su caso. Además, el estudiante cuenta con la guía de su Director de Carrera y del Embajador de su campus para conocer sobre el Programa y sobre el proceso de atención de su caso. Una vez que el reporte llega al CIAC, también los miembros del Comité lo orientan sobre el programa y el proceso.</a:t>
            </a:r>
          </a:p>
          <a:p>
            <a:pPr fontAlgn="base">
              <a:lnSpc>
                <a:spcPts val="1800"/>
              </a:lnSpc>
              <a:spcBef>
                <a:spcPts val="600"/>
              </a:spcBef>
              <a:buClr>
                <a:srgbClr val="009E91"/>
              </a:buClr>
              <a:buFont typeface="Symbol" panose="05050102010706020507" pitchFamily="18" charset="2"/>
              <a:buChar char="¨"/>
              <a:tabLst>
                <a:tab pos="355600" algn="l"/>
              </a:tabLst>
            </a:pPr>
            <a:endParaRPr lang="es-MX" sz="1400" b="1" dirty="0">
              <a:solidFill>
                <a:srgbClr val="002060"/>
              </a:solidFill>
            </a:endParaRPr>
          </a:p>
          <a:p>
            <a:pPr fontAlgn="base">
              <a:lnSpc>
                <a:spcPts val="1800"/>
              </a:lnSpc>
              <a:spcBef>
                <a:spcPts val="600"/>
              </a:spcBef>
              <a:buClr>
                <a:srgbClr val="009E91"/>
              </a:buClr>
              <a:buFont typeface="Symbol" panose="05050102010706020507" pitchFamily="18" charset="2"/>
              <a:buChar char="¨"/>
              <a:tabLst>
                <a:tab pos="355600" algn="l"/>
              </a:tabLst>
            </a:pPr>
            <a:r>
              <a:rPr lang="es-MX" sz="1400" b="1" dirty="0">
                <a:solidFill>
                  <a:srgbClr val="002060"/>
                </a:solidFill>
              </a:rPr>
              <a:t>¿Cómo y cuándo se notifica a los padres de familia?</a:t>
            </a:r>
          </a:p>
          <a:p>
            <a:pPr marL="273050" lvl="1" indent="0" fontAlgn="base">
              <a:lnSpc>
                <a:spcPts val="1800"/>
              </a:lnSpc>
              <a:spcBef>
                <a:spcPts val="600"/>
              </a:spcBef>
              <a:buClr>
                <a:srgbClr val="92D050"/>
              </a:buClr>
              <a:buNone/>
              <a:tabLst>
                <a:tab pos="355600" algn="l"/>
              </a:tabLst>
            </a:pPr>
            <a:r>
              <a:rPr lang="es-MX" sz="1400" dirty="0"/>
              <a:t>Sólo los casos de estudiantes menores de edad que incurran en una falta a la integridad académica serán notificados a sus padres. Se les hará llegar por escrito la notificación del reporte y les informará sobre la calificación reprobatoria que le fue asignada en la actividad, tarea, proyecto o examen. También, cuando se cite a un estudiante menor de edad a la sesión de audiencia, se convocará a sus padres para que lo acompañen. Lo mismo aplica para la notificación de la resolución del caso.</a:t>
            </a:r>
          </a:p>
          <a:p>
            <a:pPr marL="444500" lvl="1" indent="-171450" fontAlgn="base">
              <a:lnSpc>
                <a:spcPts val="1800"/>
              </a:lnSpc>
              <a:spcBef>
                <a:spcPts val="600"/>
              </a:spcBef>
              <a:buClr>
                <a:srgbClr val="92D050"/>
              </a:buClr>
              <a:buFont typeface="Symbol" panose="05050102010706020507" pitchFamily="18" charset="2"/>
              <a:buChar char="¨"/>
              <a:tabLst>
                <a:tab pos="355600" algn="l"/>
              </a:tabLst>
            </a:pPr>
            <a:endParaRPr lang="es-MX" sz="1400" dirty="0">
              <a:solidFill>
                <a:prstClr val="black"/>
              </a:solidFill>
            </a:endParaRPr>
          </a:p>
          <a:p>
            <a:pPr lvl="1" fontAlgn="base">
              <a:lnSpc>
                <a:spcPts val="1800"/>
              </a:lnSpc>
              <a:spcBef>
                <a:spcPts val="600"/>
              </a:spcBef>
              <a:buClr>
                <a:srgbClr val="92D050"/>
              </a:buClr>
              <a:buFont typeface="Symbol" panose="05050102010706020507" pitchFamily="18" charset="2"/>
              <a:buChar char="¨"/>
            </a:pPr>
            <a:endParaRPr lang="es-MX" sz="1400" dirty="0"/>
          </a:p>
        </p:txBody>
      </p:sp>
      <p:sp>
        <p:nvSpPr>
          <p:cNvPr id="4" name="Slide Number Placeholder 3"/>
          <p:cNvSpPr>
            <a:spLocks noGrp="1"/>
          </p:cNvSpPr>
          <p:nvPr>
            <p:ph type="sldNum" sz="quarter" idx="12"/>
          </p:nvPr>
        </p:nvSpPr>
        <p:spPr/>
        <p:txBody>
          <a:bodyPr/>
          <a:lstStyle/>
          <a:p>
            <a:fld id="{D5451D05-99C3-4862-B535-84BB76C48D83}" type="slidenum">
              <a:rPr lang="es-MX" smtClean="0"/>
              <a:t>17</a:t>
            </a:fld>
            <a:endParaRPr lang="es-MX"/>
          </a:p>
        </p:txBody>
      </p:sp>
    </p:spTree>
    <p:extLst>
      <p:ext uri="{BB962C8B-B14F-4D97-AF65-F5344CB8AC3E}">
        <p14:creationId xmlns:p14="http://schemas.microsoft.com/office/powerpoint/2010/main" val="24155832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sz="3200" dirty="0">
                <a:latin typeface="Arial" panose="020B0604020202020204" pitchFamily="34" charset="0"/>
                <a:ea typeface="+mn-ea"/>
                <a:cs typeface="Arial" panose="020B0604020202020204" pitchFamily="34" charset="0"/>
              </a:rPr>
              <a:t>Sobre las evidencias de las faltas a la Integridad Académica</a:t>
            </a:r>
            <a:endParaRPr lang="es-419" sz="3200" dirty="0">
              <a:latin typeface="Arial" panose="020B0604020202020204" pitchFamily="34" charset="0"/>
              <a:ea typeface="+mn-ea"/>
              <a:cs typeface="Arial" panose="020B0604020202020204" pitchFamily="34" charset="0"/>
            </a:endParaRPr>
          </a:p>
        </p:txBody>
      </p:sp>
      <p:sp>
        <p:nvSpPr>
          <p:cNvPr id="3" name="Content Placeholder 2"/>
          <p:cNvSpPr>
            <a:spLocks noGrp="1"/>
          </p:cNvSpPr>
          <p:nvPr>
            <p:ph idx="1"/>
          </p:nvPr>
        </p:nvSpPr>
        <p:spPr>
          <a:xfrm>
            <a:off x="638629" y="1480457"/>
            <a:ext cx="11045371" cy="4820288"/>
          </a:xfrm>
        </p:spPr>
        <p:txBody>
          <a:bodyPr>
            <a:normAutofit/>
          </a:bodyPr>
          <a:lstStyle/>
          <a:p>
            <a:pPr fontAlgn="base">
              <a:lnSpc>
                <a:spcPts val="1800"/>
              </a:lnSpc>
              <a:spcBef>
                <a:spcPts val="600"/>
              </a:spcBef>
              <a:buClr>
                <a:srgbClr val="009E91"/>
              </a:buClr>
              <a:buFont typeface="Symbol" panose="05050102010706020507" pitchFamily="18" charset="2"/>
              <a:buChar char="¨"/>
              <a:tabLst>
                <a:tab pos="355600" algn="l"/>
              </a:tabLst>
            </a:pPr>
            <a:r>
              <a:rPr lang="es-MX" sz="1400" b="1" dirty="0">
                <a:solidFill>
                  <a:srgbClr val="002060"/>
                </a:solidFill>
              </a:rPr>
              <a:t>¿Qué características debe tener la evidencia? ¿Qué información debe contener? ¿Hay algún formato?</a:t>
            </a:r>
            <a:endParaRPr lang="es-419" sz="1400" b="1" dirty="0">
              <a:solidFill>
                <a:srgbClr val="002060"/>
              </a:solidFill>
            </a:endParaRPr>
          </a:p>
          <a:p>
            <a:pPr marL="273050" lvl="1" indent="0" fontAlgn="base">
              <a:lnSpc>
                <a:spcPts val="1800"/>
              </a:lnSpc>
              <a:spcBef>
                <a:spcPts val="600"/>
              </a:spcBef>
              <a:buClr>
                <a:srgbClr val="92D050"/>
              </a:buClr>
              <a:buNone/>
              <a:tabLst>
                <a:tab pos="355600" algn="l"/>
              </a:tabLst>
            </a:pPr>
            <a:r>
              <a:rPr lang="es-MX" sz="1400" dirty="0"/>
              <a:t>La evidencia es la prueba objetiva con la que cuenta el profesor para respaldar la falta a la integridad académica reportada. Existen tres tipos de evidencia, de las cuales presentamos algunos ejemplos, sin ser listas exhaustivas:</a:t>
            </a:r>
            <a:endParaRPr lang="es-419" sz="1400" dirty="0"/>
          </a:p>
          <a:p>
            <a:pPr marL="731838" lvl="2" indent="-285750" defTabSz="712788" fontAlgn="base">
              <a:lnSpc>
                <a:spcPts val="1800"/>
              </a:lnSpc>
              <a:spcBef>
                <a:spcPts val="600"/>
              </a:spcBef>
              <a:buClr>
                <a:srgbClr val="009E91"/>
              </a:buClr>
              <a:buFont typeface="Wingdings" panose="05000000000000000000" pitchFamily="2" charset="2"/>
              <a:buChar char="ü"/>
              <a:tabLst>
                <a:tab pos="273050" algn="l"/>
                <a:tab pos="712788" algn="l"/>
              </a:tabLst>
            </a:pPr>
            <a:r>
              <a:rPr lang="es-MX" sz="1400" b="1" dirty="0"/>
              <a:t>Física</a:t>
            </a:r>
            <a:r>
              <a:rPr lang="es-MX" sz="1400" dirty="0"/>
              <a:t>. Observación directa de las actividades realizadas. Se presenta en forma de fotografías, capturas de pantalla, comunicación vía apps, correo electrónico, redes sociales o páginas web. Incluye también el reporte de interpretación de la herramienta </a:t>
            </a:r>
            <a:r>
              <a:rPr lang="es-MX" sz="1400" dirty="0" err="1"/>
              <a:t>SafeAssign</a:t>
            </a:r>
            <a:r>
              <a:rPr lang="es-MX" sz="1400" dirty="0"/>
              <a:t>.</a:t>
            </a:r>
            <a:endParaRPr lang="es-419" sz="1400" dirty="0"/>
          </a:p>
          <a:p>
            <a:pPr marL="731838" lvl="2" indent="-285750" defTabSz="712788" fontAlgn="base">
              <a:lnSpc>
                <a:spcPts val="1800"/>
              </a:lnSpc>
              <a:spcBef>
                <a:spcPts val="600"/>
              </a:spcBef>
              <a:buClr>
                <a:srgbClr val="009E91"/>
              </a:buClr>
              <a:buFont typeface="Wingdings" panose="05000000000000000000" pitchFamily="2" charset="2"/>
              <a:buChar char="ü"/>
              <a:tabLst>
                <a:tab pos="273050" algn="l"/>
                <a:tab pos="712788" algn="l"/>
              </a:tabLst>
            </a:pPr>
            <a:r>
              <a:rPr lang="es-MX" sz="1400" b="1" dirty="0"/>
              <a:t>Documental</a:t>
            </a:r>
            <a:r>
              <a:rPr lang="es-MX" sz="1400" dirty="0"/>
              <a:t>. Información presentada en forma de documentos impresos, tales como actividades realizadas en clase, tareas, exámenes, “acordeones”, así como la información escrita en calculadoras o sobre cualquier otro objeto o mobiliario del aula, entre otros, incluso en las piernas o las manos.</a:t>
            </a:r>
            <a:endParaRPr lang="es-419" sz="1400" dirty="0"/>
          </a:p>
          <a:p>
            <a:pPr marL="731838" lvl="2" indent="-285750" defTabSz="712788" fontAlgn="base">
              <a:lnSpc>
                <a:spcPts val="1800"/>
              </a:lnSpc>
              <a:spcBef>
                <a:spcPts val="600"/>
              </a:spcBef>
              <a:buClr>
                <a:srgbClr val="009E91"/>
              </a:buClr>
              <a:buFont typeface="Wingdings" panose="05000000000000000000" pitchFamily="2" charset="2"/>
              <a:buChar char="ü"/>
              <a:tabLst>
                <a:tab pos="273050" algn="l"/>
                <a:tab pos="712788" algn="l"/>
              </a:tabLst>
            </a:pPr>
            <a:r>
              <a:rPr lang="es-MX" sz="1400" b="1" dirty="0"/>
              <a:t>Testimonial.</a:t>
            </a:r>
            <a:r>
              <a:rPr lang="es-MX" sz="1400" dirty="0"/>
              <a:t> Información obtenida del profesor, alumnos o de otras personas en forma de declaraciones o entrevistas. El profesor, como autoridad dentro del aula, tiene la facultad de sancionar a un alumno y lo que manifieste verbalmente con respecto a la conducta del alumno se tomará como evidencia de un hecho.</a:t>
            </a:r>
            <a:endParaRPr lang="es-419" sz="1400" dirty="0"/>
          </a:p>
          <a:p>
            <a:pPr marL="731838" lvl="2" indent="-285750" defTabSz="712788" fontAlgn="base">
              <a:lnSpc>
                <a:spcPts val="1800"/>
              </a:lnSpc>
              <a:spcBef>
                <a:spcPts val="600"/>
              </a:spcBef>
              <a:buClr>
                <a:srgbClr val="92D050"/>
              </a:buClr>
              <a:buFont typeface="Wingdings" panose="05000000000000000000" pitchFamily="2" charset="2"/>
              <a:buChar char="ü"/>
              <a:tabLst>
                <a:tab pos="273050" algn="l"/>
                <a:tab pos="712788" algn="l"/>
              </a:tabLst>
            </a:pPr>
            <a:endParaRPr lang="es-419" sz="1400" dirty="0"/>
          </a:p>
          <a:p>
            <a:pPr>
              <a:lnSpc>
                <a:spcPts val="1800"/>
              </a:lnSpc>
            </a:pPr>
            <a:endParaRPr lang="es-419" sz="2800" dirty="0"/>
          </a:p>
        </p:txBody>
      </p:sp>
      <p:sp>
        <p:nvSpPr>
          <p:cNvPr id="4" name="Slide Number Placeholder 3"/>
          <p:cNvSpPr>
            <a:spLocks noGrp="1"/>
          </p:cNvSpPr>
          <p:nvPr>
            <p:ph type="sldNum" sz="quarter" idx="12"/>
          </p:nvPr>
        </p:nvSpPr>
        <p:spPr/>
        <p:txBody>
          <a:bodyPr/>
          <a:lstStyle/>
          <a:p>
            <a:fld id="{D5451D05-99C3-4862-B535-84BB76C48D83}" type="slidenum">
              <a:rPr lang="es-MX" smtClean="0"/>
              <a:t>18</a:t>
            </a:fld>
            <a:endParaRPr lang="es-MX"/>
          </a:p>
        </p:txBody>
      </p:sp>
    </p:spTree>
    <p:extLst>
      <p:ext uri="{BB962C8B-B14F-4D97-AF65-F5344CB8AC3E}">
        <p14:creationId xmlns:p14="http://schemas.microsoft.com/office/powerpoint/2010/main" val="38305836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sz="3200" dirty="0">
                <a:latin typeface="Arial" panose="020B0604020202020204" pitchFamily="34" charset="0"/>
                <a:ea typeface="+mn-ea"/>
                <a:cs typeface="Arial" panose="020B0604020202020204" pitchFamily="34" charset="0"/>
              </a:rPr>
              <a:t>Sanciones aplicables por faltas a la integridad académica</a:t>
            </a:r>
            <a:endParaRPr lang="es-419" sz="3200" dirty="0">
              <a:latin typeface="Arial" panose="020B0604020202020204" pitchFamily="34" charset="0"/>
              <a:ea typeface="+mn-ea"/>
              <a:cs typeface="Arial" panose="020B0604020202020204" pitchFamily="34" charset="0"/>
            </a:endParaRPr>
          </a:p>
        </p:txBody>
      </p:sp>
      <p:sp>
        <p:nvSpPr>
          <p:cNvPr id="3" name="Content Placeholder 2"/>
          <p:cNvSpPr>
            <a:spLocks noGrp="1"/>
          </p:cNvSpPr>
          <p:nvPr>
            <p:ph idx="1"/>
          </p:nvPr>
        </p:nvSpPr>
        <p:spPr>
          <a:xfrm>
            <a:off x="638629" y="1372012"/>
            <a:ext cx="11045371" cy="4928733"/>
          </a:xfrm>
        </p:spPr>
        <p:txBody>
          <a:bodyPr/>
          <a:lstStyle/>
          <a:p>
            <a:pPr fontAlgn="base">
              <a:lnSpc>
                <a:spcPts val="1800"/>
              </a:lnSpc>
              <a:spcBef>
                <a:spcPts val="600"/>
              </a:spcBef>
              <a:buClr>
                <a:srgbClr val="009E91"/>
              </a:buClr>
              <a:buFont typeface="Symbol" panose="05050102010706020507" pitchFamily="18" charset="2"/>
              <a:buChar char="¨"/>
              <a:tabLst>
                <a:tab pos="355600" algn="l"/>
              </a:tabLst>
            </a:pPr>
            <a:r>
              <a:rPr lang="es-MX" sz="1400" b="1" dirty="0">
                <a:solidFill>
                  <a:srgbClr val="002060"/>
                </a:solidFill>
              </a:rPr>
              <a:t>¿Cuáles son los tipos de sanciones aplicables?</a:t>
            </a:r>
          </a:p>
          <a:p>
            <a:pPr marL="273050" lvl="1" indent="0" fontAlgn="base">
              <a:lnSpc>
                <a:spcPts val="1800"/>
              </a:lnSpc>
              <a:spcBef>
                <a:spcPts val="600"/>
              </a:spcBef>
              <a:buClr>
                <a:srgbClr val="92D050"/>
              </a:buClr>
              <a:buNone/>
              <a:tabLst>
                <a:tab pos="355600" algn="l"/>
              </a:tabLst>
            </a:pPr>
            <a:r>
              <a:rPr lang="es-MX" sz="1400" dirty="0"/>
              <a:t>De acuerdo con la fracción 5 del artículo 9.2 del Reglamento Académico, el Comité de Integridad Académica de Campus (CIAC) podrá aplicar a los estudiantes que hayan incurrido en una falta a la integridad académica, cualquiera de las siguientes sanciones:</a:t>
            </a:r>
          </a:p>
          <a:p>
            <a:pPr marL="731838" lvl="2" indent="-285750" defTabSz="712788" fontAlgn="base">
              <a:lnSpc>
                <a:spcPts val="1800"/>
              </a:lnSpc>
              <a:spcBef>
                <a:spcPts val="600"/>
              </a:spcBef>
              <a:buClr>
                <a:srgbClr val="009E91"/>
              </a:buClr>
              <a:buFont typeface="Wingdings" panose="05000000000000000000" pitchFamily="2" charset="2"/>
              <a:buChar char="ü"/>
              <a:tabLst>
                <a:tab pos="273050" algn="l"/>
                <a:tab pos="712788" algn="l"/>
              </a:tabLst>
            </a:pPr>
            <a:r>
              <a:rPr lang="es-MX" sz="1400" dirty="0"/>
              <a:t>Medida correctiva.</a:t>
            </a:r>
          </a:p>
          <a:p>
            <a:pPr marL="731838" lvl="2" indent="-285750" defTabSz="712788" fontAlgn="base">
              <a:lnSpc>
                <a:spcPts val="1800"/>
              </a:lnSpc>
              <a:spcBef>
                <a:spcPts val="600"/>
              </a:spcBef>
              <a:buClr>
                <a:srgbClr val="009E91"/>
              </a:buClr>
              <a:buFont typeface="Wingdings" panose="05000000000000000000" pitchFamily="2" charset="2"/>
              <a:buChar char="ü"/>
              <a:tabLst>
                <a:tab pos="273050" algn="l"/>
                <a:tab pos="712788" algn="l"/>
              </a:tabLst>
            </a:pPr>
            <a:r>
              <a:rPr lang="es-MX" sz="1400" dirty="0"/>
              <a:t>Estatus Condicionamiento por Faltas a la Integridad Académica.</a:t>
            </a:r>
          </a:p>
          <a:p>
            <a:pPr marL="731838" lvl="2" indent="-285750" defTabSz="712788" fontAlgn="base">
              <a:lnSpc>
                <a:spcPts val="1800"/>
              </a:lnSpc>
              <a:spcBef>
                <a:spcPts val="600"/>
              </a:spcBef>
              <a:buClr>
                <a:srgbClr val="009E91"/>
              </a:buClr>
              <a:buFont typeface="Wingdings" panose="05000000000000000000" pitchFamily="2" charset="2"/>
              <a:buChar char="ü"/>
              <a:tabLst>
                <a:tab pos="273050" algn="l"/>
                <a:tab pos="712788" algn="l"/>
              </a:tabLst>
            </a:pPr>
            <a:r>
              <a:rPr lang="es-MX" sz="1400" dirty="0"/>
              <a:t>Suspensión temporal.</a:t>
            </a:r>
          </a:p>
          <a:p>
            <a:pPr marL="731838" lvl="2" indent="-285750" defTabSz="712788" fontAlgn="base">
              <a:lnSpc>
                <a:spcPts val="1800"/>
              </a:lnSpc>
              <a:spcBef>
                <a:spcPts val="600"/>
              </a:spcBef>
              <a:buClr>
                <a:srgbClr val="009E91"/>
              </a:buClr>
              <a:buFont typeface="Wingdings" panose="05000000000000000000" pitchFamily="2" charset="2"/>
              <a:buChar char="ü"/>
              <a:tabLst>
                <a:tab pos="273050" algn="l"/>
                <a:tab pos="712788" algn="l"/>
              </a:tabLst>
            </a:pPr>
            <a:r>
              <a:rPr lang="es-MX" sz="1400" dirty="0"/>
              <a:t>Baja definitiva.</a:t>
            </a:r>
          </a:p>
          <a:p>
            <a:endParaRPr lang="es-419" dirty="0"/>
          </a:p>
        </p:txBody>
      </p:sp>
      <p:sp>
        <p:nvSpPr>
          <p:cNvPr id="4" name="Slide Number Placeholder 3"/>
          <p:cNvSpPr>
            <a:spLocks noGrp="1"/>
          </p:cNvSpPr>
          <p:nvPr>
            <p:ph type="sldNum" sz="quarter" idx="12"/>
          </p:nvPr>
        </p:nvSpPr>
        <p:spPr/>
        <p:txBody>
          <a:bodyPr/>
          <a:lstStyle/>
          <a:p>
            <a:fld id="{D5451D05-99C3-4862-B535-84BB76C48D83}" type="slidenum">
              <a:rPr lang="es-MX" smtClean="0"/>
              <a:t>19</a:t>
            </a:fld>
            <a:endParaRPr lang="es-MX"/>
          </a:p>
        </p:txBody>
      </p:sp>
    </p:spTree>
    <p:extLst>
      <p:ext uri="{BB962C8B-B14F-4D97-AF65-F5344CB8AC3E}">
        <p14:creationId xmlns:p14="http://schemas.microsoft.com/office/powerpoint/2010/main" val="24366223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err="1">
                <a:latin typeface="Arial" panose="020B0604020202020204" pitchFamily="34" charset="0"/>
                <a:ea typeface="+mn-ea"/>
                <a:cs typeface="Arial" panose="020B0604020202020204" pitchFamily="34" charset="0"/>
              </a:rPr>
              <a:t>Contenido</a:t>
            </a:r>
            <a:endParaRPr lang="es-419" sz="3200" dirty="0">
              <a:latin typeface="Arial" panose="020B0604020202020204" pitchFamily="34" charset="0"/>
              <a:ea typeface="+mn-ea"/>
              <a:cs typeface="Arial" panose="020B0604020202020204" pitchFamily="34" charset="0"/>
            </a:endParaRPr>
          </a:p>
        </p:txBody>
      </p:sp>
      <p:sp>
        <p:nvSpPr>
          <p:cNvPr id="5" name="Content Placeholder 4"/>
          <p:cNvSpPr>
            <a:spLocks noGrp="1"/>
          </p:cNvSpPr>
          <p:nvPr>
            <p:ph idx="1"/>
          </p:nvPr>
        </p:nvSpPr>
        <p:spPr/>
        <p:txBody>
          <a:bodyPr>
            <a:normAutofit/>
          </a:bodyPr>
          <a:lstStyle/>
          <a:p>
            <a:pPr marL="457200" indent="-457200">
              <a:lnSpc>
                <a:spcPct val="150000"/>
              </a:lnSpc>
              <a:buClr>
                <a:srgbClr val="009E91"/>
              </a:buClr>
              <a:buFont typeface="+mj-lt"/>
              <a:buAutoNum type="arabicPeriod"/>
            </a:pPr>
            <a:r>
              <a:rPr lang="es-MX" sz="2000" dirty="0">
                <a:solidFill>
                  <a:srgbClr val="009E91"/>
                </a:solidFill>
                <a:latin typeface="Arial" panose="020B0604020202020204" pitchFamily="34" charset="0"/>
                <a:cs typeface="Arial" panose="020B0604020202020204" pitchFamily="34" charset="0"/>
                <a:hlinkClick r:id="rId2" action="ppaction://hlinksldjump"/>
              </a:rPr>
              <a:t>Información general del </a:t>
            </a:r>
            <a:r>
              <a:rPr lang="es-MX" sz="2000" dirty="0" smtClean="0">
                <a:solidFill>
                  <a:srgbClr val="009E91"/>
                </a:solidFill>
                <a:latin typeface="Arial" panose="020B0604020202020204" pitchFamily="34" charset="0"/>
                <a:cs typeface="Arial" panose="020B0604020202020204" pitchFamily="34" charset="0"/>
                <a:hlinkClick r:id="rId2" action="ppaction://hlinksldjump"/>
              </a:rPr>
              <a:t>Programa</a:t>
            </a:r>
            <a:endParaRPr lang="es-MX" sz="2000" dirty="0" smtClean="0">
              <a:solidFill>
                <a:srgbClr val="009E91"/>
              </a:solidFill>
              <a:latin typeface="Arial" panose="020B0604020202020204" pitchFamily="34" charset="0"/>
              <a:cs typeface="Arial" panose="020B0604020202020204" pitchFamily="34" charset="0"/>
            </a:endParaRPr>
          </a:p>
          <a:p>
            <a:pPr marL="457200" indent="-457200">
              <a:lnSpc>
                <a:spcPct val="150000"/>
              </a:lnSpc>
              <a:buClr>
                <a:srgbClr val="009E91"/>
              </a:buClr>
              <a:buFont typeface="+mj-lt"/>
              <a:buAutoNum type="arabicPeriod"/>
            </a:pPr>
            <a:r>
              <a:rPr lang="es-MX" sz="2000" dirty="0">
                <a:solidFill>
                  <a:srgbClr val="009E91"/>
                </a:solidFill>
                <a:latin typeface="Arial" panose="020B0604020202020204" pitchFamily="34" charset="0"/>
                <a:cs typeface="Arial" panose="020B0604020202020204" pitchFamily="34" charset="0"/>
                <a:hlinkClick r:id="rId3" action="ppaction://hlinksldjump"/>
              </a:rPr>
              <a:t>Sobre los actores del Programa y sus </a:t>
            </a:r>
            <a:r>
              <a:rPr lang="es-MX" sz="2000" dirty="0" smtClean="0">
                <a:solidFill>
                  <a:srgbClr val="009E91"/>
                </a:solidFill>
                <a:latin typeface="Arial" panose="020B0604020202020204" pitchFamily="34" charset="0"/>
                <a:cs typeface="Arial" panose="020B0604020202020204" pitchFamily="34" charset="0"/>
                <a:hlinkClick r:id="rId3" action="ppaction://hlinksldjump"/>
              </a:rPr>
              <a:t>funciones</a:t>
            </a:r>
            <a:endParaRPr lang="es-MX" sz="2000" dirty="0" smtClean="0">
              <a:solidFill>
                <a:srgbClr val="009E91"/>
              </a:solidFill>
              <a:latin typeface="Arial" panose="020B0604020202020204" pitchFamily="34" charset="0"/>
              <a:cs typeface="Arial" panose="020B0604020202020204" pitchFamily="34" charset="0"/>
            </a:endParaRPr>
          </a:p>
          <a:p>
            <a:pPr marL="457200" indent="-457200">
              <a:lnSpc>
                <a:spcPct val="150000"/>
              </a:lnSpc>
              <a:buClr>
                <a:srgbClr val="009E91"/>
              </a:buClr>
              <a:buFont typeface="+mj-lt"/>
              <a:buAutoNum type="arabicPeriod"/>
            </a:pPr>
            <a:r>
              <a:rPr lang="es-MX" sz="2000" dirty="0">
                <a:solidFill>
                  <a:srgbClr val="009E91"/>
                </a:solidFill>
                <a:latin typeface="Arial" panose="020B0604020202020204" pitchFamily="34" charset="0"/>
                <a:cs typeface="Arial" panose="020B0604020202020204" pitchFamily="34" charset="0"/>
                <a:hlinkClick r:id="rId4" action="ppaction://hlinksldjump"/>
              </a:rPr>
              <a:t>Sobre las faltas a la integridad académica, su gravedad y las </a:t>
            </a:r>
            <a:r>
              <a:rPr lang="es-MX" sz="2000" dirty="0" smtClean="0">
                <a:solidFill>
                  <a:srgbClr val="009E91"/>
                </a:solidFill>
                <a:latin typeface="Arial" panose="020B0604020202020204" pitchFamily="34" charset="0"/>
                <a:cs typeface="Arial" panose="020B0604020202020204" pitchFamily="34" charset="0"/>
                <a:hlinkClick r:id="rId4" action="ppaction://hlinksldjump"/>
              </a:rPr>
              <a:t>sanciones</a:t>
            </a:r>
            <a:endParaRPr lang="es-MX" sz="2000" dirty="0" smtClean="0">
              <a:solidFill>
                <a:srgbClr val="009E91"/>
              </a:solidFill>
              <a:latin typeface="Arial" panose="020B0604020202020204" pitchFamily="34" charset="0"/>
              <a:cs typeface="Arial" panose="020B0604020202020204" pitchFamily="34" charset="0"/>
            </a:endParaRPr>
          </a:p>
          <a:p>
            <a:pPr marL="457200" indent="-457200">
              <a:lnSpc>
                <a:spcPct val="150000"/>
              </a:lnSpc>
              <a:buClr>
                <a:srgbClr val="009E91"/>
              </a:buClr>
              <a:buFont typeface="+mj-lt"/>
              <a:buAutoNum type="arabicPeriod"/>
            </a:pPr>
            <a:r>
              <a:rPr lang="es-MX" sz="2000" dirty="0">
                <a:solidFill>
                  <a:srgbClr val="009E91"/>
                </a:solidFill>
                <a:latin typeface="Arial" panose="020B0604020202020204" pitchFamily="34" charset="0"/>
                <a:cs typeface="Arial" panose="020B0604020202020204" pitchFamily="34" charset="0"/>
                <a:hlinkClick r:id="rId5" action="ppaction://hlinksldjump"/>
              </a:rPr>
              <a:t>Sobre la prevención de las faltas a la </a:t>
            </a:r>
            <a:r>
              <a:rPr lang="es-MX" sz="2000" dirty="0" smtClean="0">
                <a:solidFill>
                  <a:srgbClr val="009E91"/>
                </a:solidFill>
                <a:latin typeface="Arial" panose="020B0604020202020204" pitchFamily="34" charset="0"/>
                <a:cs typeface="Arial" panose="020B0604020202020204" pitchFamily="34" charset="0"/>
                <a:hlinkClick r:id="rId5" action="ppaction://hlinksldjump"/>
              </a:rPr>
              <a:t>integridad académica</a:t>
            </a:r>
            <a:endParaRPr lang="es-419" sz="2000" dirty="0">
              <a:solidFill>
                <a:srgbClr val="009E91"/>
              </a:solidFill>
              <a:latin typeface="Arial" panose="020B0604020202020204" pitchFamily="34" charset="0"/>
              <a:cs typeface="Arial" panose="020B0604020202020204" pitchFamily="34" charset="0"/>
            </a:endParaRPr>
          </a:p>
          <a:p>
            <a:pPr marL="457200" indent="-457200">
              <a:lnSpc>
                <a:spcPct val="150000"/>
              </a:lnSpc>
              <a:buClr>
                <a:srgbClr val="009E91"/>
              </a:buClr>
              <a:buFont typeface="+mj-lt"/>
              <a:buAutoNum type="arabicPeriod"/>
            </a:pPr>
            <a:r>
              <a:rPr lang="es-MX" sz="2000" dirty="0">
                <a:solidFill>
                  <a:srgbClr val="009E91"/>
                </a:solidFill>
                <a:latin typeface="Arial" panose="020B0604020202020204" pitchFamily="34" charset="0"/>
                <a:cs typeface="Arial" panose="020B0604020202020204" pitchFamily="34" charset="0"/>
                <a:hlinkClick r:id="rId6" action="ppaction://hlinksldjump"/>
              </a:rPr>
              <a:t>Sobre el proceso de notificación de faltas a la </a:t>
            </a:r>
            <a:r>
              <a:rPr lang="es-MX" sz="2000" dirty="0" smtClean="0">
                <a:solidFill>
                  <a:srgbClr val="009E91"/>
                </a:solidFill>
                <a:latin typeface="Arial" panose="020B0604020202020204" pitchFamily="34" charset="0"/>
                <a:cs typeface="Arial" panose="020B0604020202020204" pitchFamily="34" charset="0"/>
                <a:hlinkClick r:id="rId6" action="ppaction://hlinksldjump"/>
              </a:rPr>
              <a:t>integridad académica</a:t>
            </a:r>
            <a:endParaRPr lang="es-MX" sz="2000" dirty="0" smtClean="0">
              <a:solidFill>
                <a:srgbClr val="009E91"/>
              </a:solidFill>
              <a:latin typeface="Arial" panose="020B0604020202020204" pitchFamily="34" charset="0"/>
              <a:cs typeface="Arial" panose="020B0604020202020204" pitchFamily="34" charset="0"/>
            </a:endParaRPr>
          </a:p>
          <a:p>
            <a:pPr marL="457200" indent="-457200">
              <a:lnSpc>
                <a:spcPct val="150000"/>
              </a:lnSpc>
              <a:buClr>
                <a:srgbClr val="009E91"/>
              </a:buClr>
              <a:buFont typeface="+mj-lt"/>
              <a:buAutoNum type="arabicPeriod"/>
            </a:pPr>
            <a:r>
              <a:rPr lang="es-MX" sz="2000" dirty="0" smtClean="0">
                <a:solidFill>
                  <a:srgbClr val="009E91"/>
                </a:solidFill>
                <a:latin typeface="Arial" panose="020B0604020202020204" pitchFamily="34" charset="0"/>
                <a:cs typeface="Arial" panose="020B0604020202020204" pitchFamily="34" charset="0"/>
                <a:hlinkClick r:id="rId7" action="ppaction://hlinksldjump"/>
              </a:rPr>
              <a:t>Sobre </a:t>
            </a:r>
            <a:r>
              <a:rPr lang="es-MX" sz="2000" dirty="0">
                <a:solidFill>
                  <a:srgbClr val="009E91"/>
                </a:solidFill>
                <a:latin typeface="Arial" panose="020B0604020202020204" pitchFamily="34" charset="0"/>
                <a:cs typeface="Arial" panose="020B0604020202020204" pitchFamily="34" charset="0"/>
                <a:hlinkClick r:id="rId7" action="ppaction://hlinksldjump"/>
              </a:rPr>
              <a:t>las evidencias</a:t>
            </a:r>
            <a:r>
              <a:rPr lang="en-US" sz="2000" dirty="0">
                <a:solidFill>
                  <a:srgbClr val="009E91"/>
                </a:solidFill>
                <a:latin typeface="Arial" panose="020B0604020202020204" pitchFamily="34" charset="0"/>
                <a:cs typeface="Arial" panose="020B0604020202020204" pitchFamily="34" charset="0"/>
                <a:hlinkClick r:id="rId7" action="ppaction://hlinksldjump"/>
              </a:rPr>
              <a:t> de las </a:t>
            </a:r>
            <a:r>
              <a:rPr lang="en-US" sz="2000" dirty="0" err="1">
                <a:solidFill>
                  <a:srgbClr val="009E91"/>
                </a:solidFill>
                <a:latin typeface="Arial" panose="020B0604020202020204" pitchFamily="34" charset="0"/>
                <a:cs typeface="Arial" panose="020B0604020202020204" pitchFamily="34" charset="0"/>
                <a:hlinkClick r:id="rId7" action="ppaction://hlinksldjump"/>
              </a:rPr>
              <a:t>faltas</a:t>
            </a:r>
            <a:r>
              <a:rPr lang="en-US" sz="2000" dirty="0">
                <a:solidFill>
                  <a:srgbClr val="009E91"/>
                </a:solidFill>
                <a:latin typeface="Arial" panose="020B0604020202020204" pitchFamily="34" charset="0"/>
                <a:cs typeface="Arial" panose="020B0604020202020204" pitchFamily="34" charset="0"/>
                <a:hlinkClick r:id="rId7" action="ppaction://hlinksldjump"/>
              </a:rPr>
              <a:t> a la </a:t>
            </a:r>
            <a:r>
              <a:rPr lang="en-US" sz="2000" dirty="0" smtClean="0">
                <a:solidFill>
                  <a:srgbClr val="009E91"/>
                </a:solidFill>
                <a:latin typeface="Arial" panose="020B0604020202020204" pitchFamily="34" charset="0"/>
                <a:cs typeface="Arial" panose="020B0604020202020204" pitchFamily="34" charset="0"/>
                <a:hlinkClick r:id="rId7" action="ppaction://hlinksldjump"/>
              </a:rPr>
              <a:t>Integridad </a:t>
            </a:r>
            <a:r>
              <a:rPr lang="en-US" sz="2000" dirty="0" err="1" smtClean="0">
                <a:solidFill>
                  <a:srgbClr val="009E91"/>
                </a:solidFill>
                <a:latin typeface="Arial" panose="020B0604020202020204" pitchFamily="34" charset="0"/>
                <a:cs typeface="Arial" panose="020B0604020202020204" pitchFamily="34" charset="0"/>
                <a:hlinkClick r:id="rId7" action="ppaction://hlinksldjump"/>
              </a:rPr>
              <a:t>académica</a:t>
            </a:r>
            <a:endParaRPr lang="en-US" sz="2000" dirty="0" smtClean="0">
              <a:solidFill>
                <a:srgbClr val="009E91"/>
              </a:solidFill>
              <a:latin typeface="Arial" panose="020B0604020202020204" pitchFamily="34" charset="0"/>
              <a:cs typeface="Arial" panose="020B0604020202020204" pitchFamily="34" charset="0"/>
            </a:endParaRPr>
          </a:p>
          <a:p>
            <a:pPr marL="457200" indent="-457200">
              <a:lnSpc>
                <a:spcPct val="150000"/>
              </a:lnSpc>
              <a:buClr>
                <a:srgbClr val="009E91"/>
              </a:buClr>
              <a:buFont typeface="+mj-lt"/>
              <a:buAutoNum type="arabicPeriod"/>
            </a:pPr>
            <a:r>
              <a:rPr lang="es-MX" sz="2000" dirty="0">
                <a:solidFill>
                  <a:srgbClr val="009E91"/>
                </a:solidFill>
                <a:latin typeface="Arial" panose="020B0604020202020204" pitchFamily="34" charset="0"/>
                <a:cs typeface="Arial" panose="020B0604020202020204" pitchFamily="34" charset="0"/>
                <a:hlinkClick r:id="rId8" action="ppaction://hlinksldjump"/>
              </a:rPr>
              <a:t>Sanciones aplicables por faltas a la integridad académica</a:t>
            </a:r>
            <a:endParaRPr lang="en-US" sz="2000" dirty="0" smtClean="0">
              <a:solidFill>
                <a:srgbClr val="009E91"/>
              </a:solidFill>
              <a:latin typeface="Arial" panose="020B0604020202020204" pitchFamily="34" charset="0"/>
              <a:cs typeface="Arial" panose="020B0604020202020204" pitchFamily="34" charset="0"/>
            </a:endParaRPr>
          </a:p>
          <a:p>
            <a:pPr marL="457200" indent="-457200">
              <a:lnSpc>
                <a:spcPct val="150000"/>
              </a:lnSpc>
              <a:buClr>
                <a:srgbClr val="009E91"/>
              </a:buClr>
              <a:buFont typeface="+mj-lt"/>
              <a:buAutoNum type="arabicPeriod"/>
            </a:pPr>
            <a:r>
              <a:rPr lang="es-MX" sz="2000" dirty="0" smtClean="0">
                <a:solidFill>
                  <a:srgbClr val="009E91"/>
                </a:solidFill>
                <a:latin typeface="Arial" panose="020B0604020202020204" pitchFamily="34" charset="0"/>
                <a:cs typeface="Arial" panose="020B0604020202020204" pitchFamily="34" charset="0"/>
                <a:hlinkClick r:id="rId9" action="ppaction://hlinksldjump"/>
              </a:rPr>
              <a:t>Sobre </a:t>
            </a:r>
            <a:r>
              <a:rPr lang="es-MX" sz="2000" dirty="0">
                <a:solidFill>
                  <a:srgbClr val="009E91"/>
                </a:solidFill>
                <a:latin typeface="Arial" panose="020B0604020202020204" pitchFamily="34" charset="0"/>
                <a:cs typeface="Arial" panose="020B0604020202020204" pitchFamily="34" charset="0"/>
                <a:hlinkClick r:id="rId9" action="ppaction://hlinksldjump"/>
              </a:rPr>
              <a:t>la </a:t>
            </a:r>
            <a:r>
              <a:rPr lang="es-MX" sz="2000" dirty="0" err="1">
                <a:solidFill>
                  <a:srgbClr val="009E91"/>
                </a:solidFill>
                <a:latin typeface="Arial" panose="020B0604020202020204" pitchFamily="34" charset="0"/>
                <a:cs typeface="Arial" panose="020B0604020202020204" pitchFamily="34" charset="0"/>
                <a:hlinkClick r:id="rId9" action="ppaction://hlinksldjump"/>
              </a:rPr>
              <a:t>inapelabilidad</a:t>
            </a:r>
            <a:r>
              <a:rPr lang="es-MX" sz="2000" dirty="0">
                <a:solidFill>
                  <a:srgbClr val="009E91"/>
                </a:solidFill>
                <a:latin typeface="Arial" panose="020B0604020202020204" pitchFamily="34" charset="0"/>
                <a:cs typeface="Arial" panose="020B0604020202020204" pitchFamily="34" charset="0"/>
                <a:hlinkClick r:id="rId9" action="ppaction://hlinksldjump"/>
              </a:rPr>
              <a:t> de la decisión del docente</a:t>
            </a:r>
            <a:endParaRPr lang="es-MX" sz="2000" dirty="0">
              <a:solidFill>
                <a:srgbClr val="009E91"/>
              </a:solidFill>
              <a:latin typeface="Arial" panose="020B0604020202020204" pitchFamily="34" charset="0"/>
              <a:cs typeface="Arial" panose="020B0604020202020204" pitchFamily="34" charset="0"/>
            </a:endParaRPr>
          </a:p>
          <a:p>
            <a:pPr marL="457200" indent="-457200">
              <a:lnSpc>
                <a:spcPct val="150000"/>
              </a:lnSpc>
              <a:buClr>
                <a:srgbClr val="009E91"/>
              </a:buClr>
              <a:buFont typeface="+mj-lt"/>
              <a:buAutoNum type="arabicPeriod"/>
            </a:pPr>
            <a:endParaRPr lang="es-419" sz="2000" dirty="0">
              <a:solidFill>
                <a:srgbClr val="009E91"/>
              </a:solidFill>
            </a:endParaRPr>
          </a:p>
        </p:txBody>
      </p:sp>
      <p:sp>
        <p:nvSpPr>
          <p:cNvPr id="4" name="Slide Number Placeholder 3"/>
          <p:cNvSpPr>
            <a:spLocks noGrp="1"/>
          </p:cNvSpPr>
          <p:nvPr>
            <p:ph type="sldNum" sz="quarter" idx="12"/>
          </p:nvPr>
        </p:nvSpPr>
        <p:spPr/>
        <p:txBody>
          <a:bodyPr/>
          <a:lstStyle/>
          <a:p>
            <a:fld id="{D5451D05-99C3-4862-B535-84BB76C48D83}" type="slidenum">
              <a:rPr lang="es-MX" smtClean="0"/>
              <a:t>2</a:t>
            </a:fld>
            <a:endParaRPr lang="es-MX"/>
          </a:p>
        </p:txBody>
      </p:sp>
    </p:spTree>
    <p:extLst>
      <p:ext uri="{BB962C8B-B14F-4D97-AF65-F5344CB8AC3E}">
        <p14:creationId xmlns:p14="http://schemas.microsoft.com/office/powerpoint/2010/main" val="5720379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s-MX" sz="3200" dirty="0">
                <a:latin typeface="Arial" panose="020B0604020202020204" pitchFamily="34" charset="0"/>
                <a:ea typeface="+mn-ea"/>
                <a:cs typeface="Arial" panose="020B0604020202020204" pitchFamily="34" charset="0"/>
              </a:rPr>
              <a:t>Sobre la </a:t>
            </a:r>
            <a:r>
              <a:rPr lang="es-MX" sz="3200" dirty="0" err="1">
                <a:latin typeface="Arial" panose="020B0604020202020204" pitchFamily="34" charset="0"/>
                <a:ea typeface="+mn-ea"/>
                <a:cs typeface="Arial" panose="020B0604020202020204" pitchFamily="34" charset="0"/>
              </a:rPr>
              <a:t>inapelabilidad</a:t>
            </a:r>
            <a:r>
              <a:rPr lang="es-MX" sz="3200" dirty="0">
                <a:latin typeface="Arial" panose="020B0604020202020204" pitchFamily="34" charset="0"/>
                <a:ea typeface="+mn-ea"/>
                <a:cs typeface="Arial" panose="020B0604020202020204" pitchFamily="34" charset="0"/>
              </a:rPr>
              <a:t> de la decisión del profesor</a:t>
            </a:r>
            <a:endParaRPr lang="es-419" sz="3200" dirty="0">
              <a:latin typeface="Arial" panose="020B0604020202020204" pitchFamily="34" charset="0"/>
              <a:ea typeface="+mn-ea"/>
              <a:cs typeface="Arial" panose="020B0604020202020204" pitchFamily="34" charset="0"/>
            </a:endParaRPr>
          </a:p>
        </p:txBody>
      </p:sp>
      <p:sp>
        <p:nvSpPr>
          <p:cNvPr id="3" name="Content Placeholder 2"/>
          <p:cNvSpPr>
            <a:spLocks noGrp="1"/>
          </p:cNvSpPr>
          <p:nvPr>
            <p:ph idx="1"/>
          </p:nvPr>
        </p:nvSpPr>
        <p:spPr/>
        <p:txBody>
          <a:bodyPr>
            <a:noAutofit/>
          </a:bodyPr>
          <a:lstStyle/>
          <a:p>
            <a:pPr marL="0" indent="0">
              <a:lnSpc>
                <a:spcPts val="1800"/>
              </a:lnSpc>
              <a:spcBef>
                <a:spcPts val="600"/>
              </a:spcBef>
              <a:buClr>
                <a:srgbClr val="92D050"/>
              </a:buClr>
              <a:buNone/>
              <a:tabLst>
                <a:tab pos="355600" algn="l"/>
              </a:tabLst>
            </a:pPr>
            <a:r>
              <a:rPr lang="es-MX" sz="1400" dirty="0"/>
              <a:t>Con el Programa para el Fortalecimiento de la Integridad Académica, el Tecnológico de Monterrey fija una frontera muy clara entre lo tolerable y lo inaceptable en materia de honestidad académica. La institución rechaza cualquier tipo de fraude e incluso el intento de fraude, y para ser congruente con la firmeza de esta postura, ha decidido considerar por medio de su </a:t>
            </a:r>
            <a:r>
              <a:rPr lang="es-MX" sz="1400" dirty="0" smtClean="0"/>
              <a:t>Reglamento </a:t>
            </a:r>
            <a:r>
              <a:rPr lang="es-MX" sz="1400" dirty="0"/>
              <a:t>A</a:t>
            </a:r>
            <a:r>
              <a:rPr lang="es-MX" sz="1400" dirty="0" smtClean="0"/>
              <a:t>cadémico</a:t>
            </a:r>
            <a:r>
              <a:rPr lang="es-MX" sz="1400" dirty="0"/>
              <a:t>, que las decisiones del profesorado en esta materia son inapelables, al tiempo que se garantiza un marco institucional y cultural que permita atender y gestionar el problema de la deshonestidad académica de una manera constructiva y formativa para nuestros estudiantes y el resto de miembros de la Comunidad TEC. </a:t>
            </a:r>
          </a:p>
          <a:p>
            <a:pPr marL="0" indent="0">
              <a:lnSpc>
                <a:spcPts val="1800"/>
              </a:lnSpc>
              <a:spcBef>
                <a:spcPts val="600"/>
              </a:spcBef>
              <a:buClr>
                <a:srgbClr val="92D050"/>
              </a:buClr>
              <a:buNone/>
              <a:tabLst>
                <a:tab pos="355600" algn="l"/>
              </a:tabLst>
            </a:pPr>
            <a:endParaRPr lang="es-MX" sz="1400" dirty="0"/>
          </a:p>
          <a:p>
            <a:pPr marL="0" lvl="1" indent="0">
              <a:lnSpc>
                <a:spcPts val="1800"/>
              </a:lnSpc>
              <a:spcBef>
                <a:spcPts val="600"/>
              </a:spcBef>
              <a:buNone/>
              <a:tabLst>
                <a:tab pos="273050" algn="l"/>
              </a:tabLst>
            </a:pPr>
            <a:r>
              <a:rPr lang="es-MX" sz="1400" dirty="0" smtClean="0"/>
              <a:t>El </a:t>
            </a:r>
            <a:r>
              <a:rPr lang="es-MX" sz="1400" dirty="0" err="1"/>
              <a:t>Tec</a:t>
            </a:r>
            <a:r>
              <a:rPr lang="es-MX" sz="1400" dirty="0"/>
              <a:t> de Monterrey y el profesorado tienen el compromiso de garantizar un aprendizaje de calidad, el desarrollo verificable de las competencias y la relevancia que en todo este proceso, tiene el actuar honesto. El carácter inapelable de la decisión del profesor en esta materia permite transmitir un mensaje coherente al estudiantado en relación a las implicaciones negativas que tiene la deshonestidad académica para su proceso de formación personal y profesional</a:t>
            </a:r>
            <a:r>
              <a:rPr lang="es-MX" sz="1400" dirty="0" smtClean="0"/>
              <a:t>.</a:t>
            </a:r>
          </a:p>
          <a:p>
            <a:pPr marL="0" lvl="1" indent="0">
              <a:lnSpc>
                <a:spcPts val="1800"/>
              </a:lnSpc>
              <a:spcBef>
                <a:spcPts val="600"/>
              </a:spcBef>
              <a:buNone/>
              <a:tabLst>
                <a:tab pos="273050" algn="l"/>
              </a:tabLst>
            </a:pPr>
            <a:endParaRPr lang="es-MX" sz="1400" dirty="0"/>
          </a:p>
          <a:p>
            <a:pPr marL="0" lvl="1" indent="0">
              <a:lnSpc>
                <a:spcPts val="1800"/>
              </a:lnSpc>
              <a:spcBef>
                <a:spcPts val="600"/>
              </a:spcBef>
              <a:buNone/>
              <a:tabLst>
                <a:tab pos="273050" algn="l"/>
              </a:tabLst>
            </a:pPr>
            <a:r>
              <a:rPr lang="es-MX" sz="1400" dirty="0"/>
              <a:t>Por ser el espacio áulico el </a:t>
            </a:r>
            <a:r>
              <a:rPr lang="es-MX" sz="1400" dirty="0" smtClean="0"/>
              <a:t>lugar </a:t>
            </a:r>
            <a:r>
              <a:rPr lang="es-MX" sz="1400" dirty="0"/>
              <a:t>donde </a:t>
            </a:r>
            <a:r>
              <a:rPr lang="es-MX" sz="1400" dirty="0" smtClean="0"/>
              <a:t>se presentan la </a:t>
            </a:r>
            <a:r>
              <a:rPr lang="es-MX" sz="1400" dirty="0"/>
              <a:t>mayoría de faltas a la honestidad académica, </a:t>
            </a:r>
            <a:r>
              <a:rPr lang="es-MX" sz="1400" dirty="0" smtClean="0"/>
              <a:t>se </a:t>
            </a:r>
            <a:r>
              <a:rPr lang="es-MX" sz="1400" dirty="0"/>
              <a:t>consideró necesario empoderar al profesor para poder responder ante esta situación en el contexto en el que se </a:t>
            </a:r>
            <a:r>
              <a:rPr lang="es-MX" sz="1400" dirty="0" smtClean="0"/>
              <a:t>producen, </a:t>
            </a:r>
            <a:r>
              <a:rPr lang="es-MX" sz="1400" dirty="0"/>
              <a:t>con propiedad, justicia, celeridad y teniendo a su alcance instrumentos que le permitan orientar al estudiantado en esta materia. </a:t>
            </a:r>
          </a:p>
          <a:p>
            <a:pPr marL="0" lvl="1" indent="0">
              <a:lnSpc>
                <a:spcPts val="1800"/>
              </a:lnSpc>
              <a:spcBef>
                <a:spcPts val="600"/>
              </a:spcBef>
              <a:buNone/>
              <a:tabLst>
                <a:tab pos="273050" algn="l"/>
              </a:tabLst>
            </a:pPr>
            <a:endParaRPr lang="es-MX" sz="1400" dirty="0"/>
          </a:p>
        </p:txBody>
      </p:sp>
      <p:sp>
        <p:nvSpPr>
          <p:cNvPr id="4" name="Slide Number Placeholder 3"/>
          <p:cNvSpPr>
            <a:spLocks noGrp="1"/>
          </p:cNvSpPr>
          <p:nvPr>
            <p:ph type="sldNum" sz="quarter" idx="12"/>
          </p:nvPr>
        </p:nvSpPr>
        <p:spPr/>
        <p:txBody>
          <a:bodyPr/>
          <a:lstStyle/>
          <a:p>
            <a:fld id="{D5451D05-99C3-4862-B535-84BB76C48D83}" type="slidenum">
              <a:rPr lang="es-MX" smtClean="0"/>
              <a:t>20</a:t>
            </a:fld>
            <a:endParaRPr lang="es-MX"/>
          </a:p>
        </p:txBody>
      </p:sp>
    </p:spTree>
    <p:extLst>
      <p:ext uri="{BB962C8B-B14F-4D97-AF65-F5344CB8AC3E}">
        <p14:creationId xmlns:p14="http://schemas.microsoft.com/office/powerpoint/2010/main" val="29430907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sz="3200" dirty="0">
                <a:latin typeface="Arial" panose="020B0604020202020204" pitchFamily="34" charset="0"/>
                <a:ea typeface="+mn-ea"/>
                <a:cs typeface="Arial" panose="020B0604020202020204" pitchFamily="34" charset="0"/>
              </a:rPr>
              <a:t>Sobre la </a:t>
            </a:r>
            <a:r>
              <a:rPr lang="es-MX" sz="3200" dirty="0" err="1">
                <a:latin typeface="Arial" panose="020B0604020202020204" pitchFamily="34" charset="0"/>
                <a:ea typeface="+mn-ea"/>
                <a:cs typeface="Arial" panose="020B0604020202020204" pitchFamily="34" charset="0"/>
              </a:rPr>
              <a:t>inapelabilidad</a:t>
            </a:r>
            <a:r>
              <a:rPr lang="es-MX" sz="3200" dirty="0">
                <a:latin typeface="Arial" panose="020B0604020202020204" pitchFamily="34" charset="0"/>
                <a:ea typeface="+mn-ea"/>
                <a:cs typeface="Arial" panose="020B0604020202020204" pitchFamily="34" charset="0"/>
              </a:rPr>
              <a:t> de la decisión del profesor</a:t>
            </a:r>
          </a:p>
        </p:txBody>
      </p:sp>
      <p:sp>
        <p:nvSpPr>
          <p:cNvPr id="3" name="Content Placeholder 2"/>
          <p:cNvSpPr>
            <a:spLocks noGrp="1"/>
          </p:cNvSpPr>
          <p:nvPr>
            <p:ph idx="1"/>
          </p:nvPr>
        </p:nvSpPr>
        <p:spPr/>
        <p:txBody>
          <a:bodyPr>
            <a:normAutofit/>
          </a:bodyPr>
          <a:lstStyle/>
          <a:p>
            <a:pPr marL="0" lvl="1" indent="0">
              <a:lnSpc>
                <a:spcPts val="1800"/>
              </a:lnSpc>
              <a:spcBef>
                <a:spcPts val="600"/>
              </a:spcBef>
              <a:buNone/>
              <a:tabLst>
                <a:tab pos="273050" algn="l"/>
              </a:tabLst>
            </a:pPr>
            <a:r>
              <a:rPr lang="es-MX" sz="1400" dirty="0" smtClean="0"/>
              <a:t>La </a:t>
            </a:r>
            <a:r>
              <a:rPr lang="es-MX" sz="1400" dirty="0" err="1"/>
              <a:t>inapelabilidad</a:t>
            </a:r>
            <a:r>
              <a:rPr lang="es-MX" sz="1400" dirty="0"/>
              <a:t> de la decisión del profesor dota de realismo el discurso que defiende la congruencia y el compromiso con el quehacer académico y posibilita que los alumnos se hagan responsables por las consecuencias de sus decisiones. Con esta decisión se pretende promover y asegurar la calidad de los aprendizajes, evitar las vías cortas que no garantizan su adquisición y enviar un mensaje claro y firme al estudiantado, para que la deshonestidad académica deje de percibirse como un asunto negociable, abstracto o poco claro. </a:t>
            </a:r>
          </a:p>
          <a:p>
            <a:pPr marL="0" lvl="1" indent="0">
              <a:lnSpc>
                <a:spcPts val="1800"/>
              </a:lnSpc>
              <a:spcBef>
                <a:spcPts val="600"/>
              </a:spcBef>
              <a:buNone/>
              <a:tabLst>
                <a:tab pos="273050" algn="l"/>
              </a:tabLst>
            </a:pPr>
            <a:endParaRPr lang="es-MX" sz="1400" dirty="0" smtClean="0"/>
          </a:p>
          <a:p>
            <a:pPr marL="0" lvl="1" indent="0">
              <a:lnSpc>
                <a:spcPts val="1800"/>
              </a:lnSpc>
              <a:spcBef>
                <a:spcPts val="600"/>
              </a:spcBef>
              <a:buNone/>
              <a:tabLst>
                <a:tab pos="273050" algn="l"/>
              </a:tabLst>
            </a:pPr>
            <a:r>
              <a:rPr lang="es-MX" sz="1400" dirty="0" smtClean="0"/>
              <a:t>El </a:t>
            </a:r>
            <a:r>
              <a:rPr lang="es-MX" sz="1400" dirty="0"/>
              <a:t>carácter inapelable de la calificación reprobatoria sólo se aplica a una parte del proceso de gestión de faltas a la integridad. En ese primer momento en el aula el estudiante recibe una calificación reprobatoria por haber cometido un acto opuesto a las metas de aprendizaje de la disciplina en cuestión. Hay una segunda fase a cargo del Comité de Integridad Académica en la que el alumno puede hacerse escuchar y dar razón de sus acciones. </a:t>
            </a:r>
          </a:p>
        </p:txBody>
      </p:sp>
      <p:sp>
        <p:nvSpPr>
          <p:cNvPr id="4" name="Slide Number Placeholder 3"/>
          <p:cNvSpPr>
            <a:spLocks noGrp="1"/>
          </p:cNvSpPr>
          <p:nvPr>
            <p:ph type="sldNum" sz="quarter" idx="12"/>
          </p:nvPr>
        </p:nvSpPr>
        <p:spPr/>
        <p:txBody>
          <a:bodyPr/>
          <a:lstStyle/>
          <a:p>
            <a:fld id="{D5451D05-99C3-4862-B535-84BB76C48D83}" type="slidenum">
              <a:rPr lang="es-MX" smtClean="0"/>
              <a:t>21</a:t>
            </a:fld>
            <a:endParaRPr lang="es-MX"/>
          </a:p>
        </p:txBody>
      </p:sp>
    </p:spTree>
    <p:extLst>
      <p:ext uri="{BB962C8B-B14F-4D97-AF65-F5344CB8AC3E}">
        <p14:creationId xmlns:p14="http://schemas.microsoft.com/office/powerpoint/2010/main" val="30501936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b">
            <a:normAutofit/>
          </a:bodyPr>
          <a:lstStyle/>
          <a:p>
            <a:pPr lvl="0">
              <a:lnSpc>
                <a:spcPct val="100000"/>
              </a:lnSpc>
              <a:spcBef>
                <a:spcPts val="0"/>
              </a:spcBef>
            </a:pPr>
            <a:r>
              <a:rPr lang="es-419" sz="6600" b="1" dirty="0">
                <a:solidFill>
                  <a:srgbClr val="002060"/>
                </a:solidFill>
                <a:latin typeface="Arial" panose="020B0604020202020204" pitchFamily="34" charset="0"/>
                <a:ea typeface="+mn-ea"/>
                <a:cs typeface="Arial" panose="020B0604020202020204" pitchFamily="34" charset="0"/>
              </a:rPr>
              <a:t>Preguntas </a:t>
            </a:r>
            <a:r>
              <a:rPr lang="es-419" sz="6600" b="1" dirty="0" smtClean="0">
                <a:solidFill>
                  <a:srgbClr val="002060"/>
                </a:solidFill>
                <a:latin typeface="Arial" panose="020B0604020202020204" pitchFamily="34" charset="0"/>
                <a:ea typeface="+mn-ea"/>
                <a:cs typeface="Arial" panose="020B0604020202020204" pitchFamily="34" charset="0"/>
              </a:rPr>
              <a:t>frecuentes</a:t>
            </a:r>
            <a:endParaRPr lang="es-MX" sz="3600" b="1" dirty="0">
              <a:solidFill>
                <a:srgbClr val="00206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524000" y="3642982"/>
            <a:ext cx="9144000" cy="1655762"/>
          </a:xfrm>
        </p:spPr>
        <p:txBody>
          <a:bodyPr>
            <a:normAutofit/>
          </a:bodyPr>
          <a:lstStyle/>
          <a:p>
            <a:pPr>
              <a:lnSpc>
                <a:spcPct val="100000"/>
              </a:lnSpc>
              <a:spcBef>
                <a:spcPts val="0"/>
              </a:spcBef>
            </a:pPr>
            <a:r>
              <a:rPr lang="es-MX" sz="2400" b="1" dirty="0">
                <a:solidFill>
                  <a:srgbClr val="009E91"/>
                </a:solidFill>
                <a:latin typeface="Arial" panose="020B0604020202020204" pitchFamily="34" charset="0"/>
                <a:cs typeface="Arial" panose="020B0604020202020204" pitchFamily="34" charset="0"/>
              </a:rPr>
              <a:t>Programa para el </a:t>
            </a:r>
            <a:r>
              <a:rPr lang="es-MX" sz="2400" b="1" dirty="0" smtClean="0">
                <a:solidFill>
                  <a:srgbClr val="009E91"/>
                </a:solidFill>
                <a:latin typeface="Arial" panose="020B0604020202020204" pitchFamily="34" charset="0"/>
                <a:cs typeface="Arial" panose="020B0604020202020204" pitchFamily="34" charset="0"/>
              </a:rPr>
              <a:t>Fortalecimiento de </a:t>
            </a:r>
          </a:p>
          <a:p>
            <a:pPr>
              <a:lnSpc>
                <a:spcPct val="100000"/>
              </a:lnSpc>
              <a:spcBef>
                <a:spcPts val="0"/>
              </a:spcBef>
            </a:pPr>
            <a:r>
              <a:rPr lang="es-MX" sz="2400" b="1" dirty="0" smtClean="0">
                <a:solidFill>
                  <a:srgbClr val="009E91"/>
                </a:solidFill>
                <a:latin typeface="Arial" panose="020B0604020202020204" pitchFamily="34" charset="0"/>
                <a:cs typeface="Arial" panose="020B0604020202020204" pitchFamily="34" charset="0"/>
              </a:rPr>
              <a:t>la </a:t>
            </a:r>
            <a:r>
              <a:rPr lang="es-MX" sz="2400" b="1" dirty="0">
                <a:solidFill>
                  <a:srgbClr val="009E91"/>
                </a:solidFill>
                <a:latin typeface="Arial" panose="020B0604020202020204" pitchFamily="34" charset="0"/>
                <a:cs typeface="Arial" panose="020B0604020202020204" pitchFamily="34" charset="0"/>
              </a:rPr>
              <a:t>Integridad Académica</a:t>
            </a:r>
            <a:endParaRPr lang="es-MX" sz="1600" b="1" dirty="0">
              <a:solidFill>
                <a:srgbClr val="009E91"/>
              </a:solidFill>
              <a:latin typeface="Arial" panose="020B0604020202020204" pitchFamily="34" charset="0"/>
              <a:cs typeface="Arial" panose="020B0604020202020204" pitchFamily="34" charset="0"/>
            </a:endParaRPr>
          </a:p>
        </p:txBody>
      </p:sp>
      <p:sp>
        <p:nvSpPr>
          <p:cNvPr id="4" name="Rectangle 3"/>
          <p:cNvSpPr/>
          <p:nvPr/>
        </p:nvSpPr>
        <p:spPr>
          <a:xfrm>
            <a:off x="11345420" y="6400799"/>
            <a:ext cx="969410" cy="4708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smtClean="0">
                <a:solidFill>
                  <a:schemeClr val="bg1"/>
                </a:solidFill>
              </a:rPr>
              <a:t>2018</a:t>
            </a:r>
            <a:endParaRPr lang="es-MX" sz="2000" b="1" dirty="0">
              <a:solidFill>
                <a:schemeClr val="bg1"/>
              </a:solidFill>
            </a:endParaRPr>
          </a:p>
        </p:txBody>
      </p:sp>
      <p:sp>
        <p:nvSpPr>
          <p:cNvPr id="6" name="Shape 100"/>
          <p:cNvSpPr txBox="1">
            <a:spLocks/>
          </p:cNvSpPr>
          <p:nvPr/>
        </p:nvSpPr>
        <p:spPr>
          <a:xfrm>
            <a:off x="3793264" y="1355957"/>
            <a:ext cx="7135600" cy="1546400"/>
          </a:xfrm>
          <a:prstGeom prst="rect">
            <a:avLst/>
          </a:prstGeom>
        </p:spPr>
        <p:txBody>
          <a:bodyPr spcFirstLastPara="1" vert="horz" wrap="square" lIns="121900" tIns="121900" rIns="121900" bIns="12190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pPr>
            <a:endParaRPr lang="es-419" sz="6000" b="1" dirty="0">
              <a:solidFill>
                <a:srgbClr val="ABE33F"/>
              </a:solidFill>
              <a:latin typeface="+mn-lt"/>
            </a:endParaRPr>
          </a:p>
        </p:txBody>
      </p:sp>
    </p:spTree>
    <p:extLst>
      <p:ext uri="{BB962C8B-B14F-4D97-AF65-F5344CB8AC3E}">
        <p14:creationId xmlns:p14="http://schemas.microsoft.com/office/powerpoint/2010/main" val="35824478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100000"/>
              </a:lnSpc>
              <a:spcBef>
                <a:spcPts val="0"/>
              </a:spcBef>
            </a:pPr>
            <a:r>
              <a:rPr lang="es-MX" sz="3200" dirty="0" smtClean="0">
                <a:latin typeface="Arial" panose="020B0604020202020204" pitchFamily="34" charset="0"/>
                <a:ea typeface="+mn-ea"/>
                <a:cs typeface="Arial" panose="020B0604020202020204" pitchFamily="34" charset="0"/>
              </a:rPr>
              <a:t>Información general del Programa</a:t>
            </a:r>
            <a:endParaRPr lang="es-419" sz="3200" dirty="0">
              <a:latin typeface="Arial" panose="020B0604020202020204" pitchFamily="34" charset="0"/>
              <a:ea typeface="+mn-ea"/>
              <a:cs typeface="Arial" panose="020B0604020202020204" pitchFamily="34" charset="0"/>
            </a:endParaRPr>
          </a:p>
        </p:txBody>
      </p:sp>
      <p:sp>
        <p:nvSpPr>
          <p:cNvPr id="3" name="Content Placeholder 2"/>
          <p:cNvSpPr>
            <a:spLocks noGrp="1"/>
          </p:cNvSpPr>
          <p:nvPr>
            <p:ph idx="1"/>
          </p:nvPr>
        </p:nvSpPr>
        <p:spPr>
          <a:xfrm>
            <a:off x="638629" y="1262744"/>
            <a:ext cx="11045371" cy="4928733"/>
          </a:xfrm>
        </p:spPr>
        <p:txBody>
          <a:bodyPr>
            <a:noAutofit/>
          </a:bodyPr>
          <a:lstStyle/>
          <a:p>
            <a:pPr>
              <a:lnSpc>
                <a:spcPts val="1800"/>
              </a:lnSpc>
              <a:spcBef>
                <a:spcPts val="600"/>
              </a:spcBef>
              <a:buClr>
                <a:srgbClr val="009E91"/>
              </a:buClr>
              <a:buFont typeface="Symbol" panose="05050102010706020507" pitchFamily="18" charset="2"/>
              <a:buChar char="¨"/>
              <a:tabLst>
                <a:tab pos="355600" algn="l"/>
              </a:tabLst>
            </a:pPr>
            <a:r>
              <a:rPr lang="es-MX" sz="1400" b="1" dirty="0">
                <a:solidFill>
                  <a:srgbClr val="002060"/>
                </a:solidFill>
                <a:ea typeface="+mj-ea"/>
                <a:cs typeface="+mj-cs"/>
              </a:rPr>
              <a:t>¿Qué entendemos por integridad </a:t>
            </a:r>
            <a:r>
              <a:rPr lang="es-MX" sz="1400" b="1" dirty="0" smtClean="0">
                <a:solidFill>
                  <a:srgbClr val="002060"/>
                </a:solidFill>
                <a:ea typeface="+mj-ea"/>
                <a:cs typeface="+mj-cs"/>
              </a:rPr>
              <a:t>académica?</a:t>
            </a:r>
          </a:p>
          <a:p>
            <a:pPr marL="273050" indent="0">
              <a:lnSpc>
                <a:spcPts val="1800"/>
              </a:lnSpc>
              <a:spcBef>
                <a:spcPts val="600"/>
              </a:spcBef>
              <a:buClr>
                <a:srgbClr val="92D050"/>
              </a:buClr>
              <a:buNone/>
              <a:tabLst>
                <a:tab pos="355600" algn="l"/>
              </a:tabLst>
            </a:pPr>
            <a:r>
              <a:rPr lang="es-MX" sz="1400" dirty="0" smtClean="0"/>
              <a:t>Es </a:t>
            </a:r>
            <a:r>
              <a:rPr lang="es-MX" sz="1400" dirty="0"/>
              <a:t>el actuar con los valores de honestidad, confianza</a:t>
            </a:r>
            <a:r>
              <a:rPr lang="es-MX" sz="1400" dirty="0" smtClean="0"/>
              <a:t>, respeto, </a:t>
            </a:r>
            <a:r>
              <a:rPr lang="es-MX" sz="1400" dirty="0"/>
              <a:t>responsabilidad </a:t>
            </a:r>
            <a:r>
              <a:rPr lang="es-MX" sz="1400" dirty="0" smtClean="0"/>
              <a:t>y justicia en </a:t>
            </a:r>
            <a:r>
              <a:rPr lang="es-MX" sz="1400" dirty="0"/>
              <a:t>el aprendizaje, la </a:t>
            </a:r>
            <a:r>
              <a:rPr lang="es-MX" sz="1400" dirty="0" smtClean="0"/>
              <a:t>enseñanza, </a:t>
            </a:r>
            <a:r>
              <a:rPr lang="es-MX" sz="1400" dirty="0"/>
              <a:t>la </a:t>
            </a:r>
            <a:r>
              <a:rPr lang="es-MX" sz="1400" dirty="0" smtClean="0"/>
              <a:t>investigación y la difusión de la cultura. </a:t>
            </a:r>
            <a:r>
              <a:rPr lang="es-MX" sz="1400" dirty="0"/>
              <a:t>Para nuestra institución es importante que los estudiantes, profesores, investigadores y colaboradores actúen de manera honesta, sean responsables de sus acciones </a:t>
            </a:r>
            <a:r>
              <a:rPr lang="es-MX" sz="1400" dirty="0" smtClean="0"/>
              <a:t>y promuevan estos valores en cada uno de los  aspectos de su trabajo académico. </a:t>
            </a:r>
          </a:p>
          <a:p>
            <a:pPr marL="558800" indent="-285750">
              <a:lnSpc>
                <a:spcPts val="1800"/>
              </a:lnSpc>
              <a:spcBef>
                <a:spcPts val="600"/>
              </a:spcBef>
              <a:buClr>
                <a:srgbClr val="92D050"/>
              </a:buClr>
              <a:buFont typeface="Symbol" panose="05050102010706020507" pitchFamily="18" charset="2"/>
              <a:buChar char="¨"/>
              <a:tabLst>
                <a:tab pos="355600" algn="l"/>
              </a:tabLst>
            </a:pPr>
            <a:endParaRPr lang="es-MX" sz="1400" b="1" dirty="0">
              <a:solidFill>
                <a:srgbClr val="FF0000"/>
              </a:solidFill>
              <a:ea typeface="+mj-ea"/>
              <a:cs typeface="+mj-cs"/>
            </a:endParaRPr>
          </a:p>
          <a:p>
            <a:pPr>
              <a:lnSpc>
                <a:spcPts val="1800"/>
              </a:lnSpc>
              <a:spcBef>
                <a:spcPts val="600"/>
              </a:spcBef>
              <a:buClr>
                <a:srgbClr val="009E91"/>
              </a:buClr>
              <a:buFont typeface="Symbol" panose="05050102010706020507" pitchFamily="18" charset="2"/>
              <a:buChar char="¨"/>
              <a:tabLst>
                <a:tab pos="355600" algn="l"/>
              </a:tabLst>
            </a:pPr>
            <a:r>
              <a:rPr lang="es-MX" sz="1400" b="1" dirty="0" smtClean="0">
                <a:solidFill>
                  <a:srgbClr val="002060"/>
                </a:solidFill>
                <a:ea typeface="+mj-ea"/>
                <a:cs typeface="+mj-cs"/>
              </a:rPr>
              <a:t>¿</a:t>
            </a:r>
            <a:r>
              <a:rPr lang="es-MX" sz="1400" b="1" dirty="0">
                <a:solidFill>
                  <a:srgbClr val="002060"/>
                </a:solidFill>
                <a:ea typeface="+mj-ea"/>
                <a:cs typeface="+mj-cs"/>
              </a:rPr>
              <a:t>Cuál es el propósito del Programa?</a:t>
            </a:r>
          </a:p>
          <a:p>
            <a:pPr marL="273050" indent="0">
              <a:lnSpc>
                <a:spcPts val="1800"/>
              </a:lnSpc>
              <a:spcBef>
                <a:spcPts val="600"/>
              </a:spcBef>
              <a:buClr>
                <a:srgbClr val="92D050"/>
              </a:buClr>
              <a:buNone/>
              <a:tabLst>
                <a:tab pos="355600" algn="l"/>
              </a:tabLst>
            </a:pPr>
            <a:r>
              <a:rPr lang="es-MX" sz="1400" dirty="0"/>
              <a:t>El programa para tiene como propósito </a:t>
            </a:r>
            <a:r>
              <a:rPr lang="es-MX" sz="1400" dirty="0" smtClean="0"/>
              <a:t>fortalecer la </a:t>
            </a:r>
            <a:r>
              <a:rPr lang="es-MX" sz="1400" dirty="0"/>
              <a:t>cultura de la integridad dentro de nuestra comunidad educativa, a través de un conjunto de acciones preventivas, formativas y de gestión, que promuevan el actuar honesto, respetuoso, responsable y justo en el proceso de aprendizaje, la enseñanza y la investigación.</a:t>
            </a:r>
          </a:p>
          <a:p>
            <a:pPr marL="558800" lvl="1" indent="-285750">
              <a:lnSpc>
                <a:spcPts val="1800"/>
              </a:lnSpc>
              <a:spcBef>
                <a:spcPts val="600"/>
              </a:spcBef>
              <a:buClr>
                <a:srgbClr val="92D050"/>
              </a:buClr>
              <a:buFont typeface="Symbol" panose="05050102010706020507" pitchFamily="18" charset="2"/>
              <a:buChar char="¨"/>
              <a:tabLst>
                <a:tab pos="355600" algn="l"/>
              </a:tabLst>
            </a:pPr>
            <a:endParaRPr lang="es-MX" sz="1400" dirty="0">
              <a:solidFill>
                <a:srgbClr val="009E91"/>
              </a:solidFill>
            </a:endParaRPr>
          </a:p>
          <a:p>
            <a:pPr marL="285750" lvl="1" indent="-285750">
              <a:lnSpc>
                <a:spcPts val="1800"/>
              </a:lnSpc>
              <a:spcBef>
                <a:spcPts val="600"/>
              </a:spcBef>
              <a:buClr>
                <a:srgbClr val="009E91"/>
              </a:buClr>
              <a:buFont typeface="Symbol" panose="05050102010706020507" pitchFamily="18" charset="2"/>
              <a:buChar char="¨"/>
              <a:tabLst>
                <a:tab pos="355600" algn="l"/>
              </a:tabLst>
            </a:pPr>
            <a:r>
              <a:rPr lang="es-MX" sz="1400" b="1" dirty="0" smtClean="0">
                <a:solidFill>
                  <a:srgbClr val="002060"/>
                </a:solidFill>
                <a:ea typeface="+mj-ea"/>
                <a:cs typeface="+mj-cs"/>
              </a:rPr>
              <a:t>¿</a:t>
            </a:r>
            <a:r>
              <a:rPr lang="es-MX" sz="1400" b="1" dirty="0">
                <a:solidFill>
                  <a:srgbClr val="002060"/>
                </a:solidFill>
                <a:ea typeface="+mj-ea"/>
                <a:cs typeface="+mj-cs"/>
              </a:rPr>
              <a:t>Por qué es importante que las instituciones educativas promuevan la cultura de la integridad académica? </a:t>
            </a:r>
            <a:endParaRPr lang="es-MX" sz="1400" b="1" dirty="0" smtClean="0">
              <a:solidFill>
                <a:srgbClr val="002060"/>
              </a:solidFill>
              <a:ea typeface="+mj-ea"/>
              <a:cs typeface="+mj-cs"/>
            </a:endParaRPr>
          </a:p>
          <a:p>
            <a:pPr marL="273050" lvl="1" indent="0">
              <a:lnSpc>
                <a:spcPts val="1800"/>
              </a:lnSpc>
              <a:spcBef>
                <a:spcPts val="600"/>
              </a:spcBef>
              <a:buClr>
                <a:srgbClr val="92D050"/>
              </a:buClr>
              <a:buNone/>
              <a:tabLst>
                <a:tab pos="355600" algn="l"/>
              </a:tabLst>
            </a:pPr>
            <a:r>
              <a:rPr lang="es-MX" sz="1400" dirty="0" smtClean="0"/>
              <a:t>Porque hay una profunda relación entre integridad académica y ética profesional. La práctica y conocimiento de los valores de la integridad académica permitirán que al incorporarse </a:t>
            </a:r>
            <a:r>
              <a:rPr lang="es-MX" sz="1400" dirty="0"/>
              <a:t>a la </a:t>
            </a:r>
            <a:r>
              <a:rPr lang="es-MX" sz="1400" dirty="0" smtClean="0"/>
              <a:t>sociedad nuestros egresados </a:t>
            </a:r>
            <a:r>
              <a:rPr lang="es-MX" sz="1400" dirty="0"/>
              <a:t>puedan vivir dichos valores y transformar su entorno como ciudadanos </a:t>
            </a:r>
            <a:r>
              <a:rPr lang="es-MX" sz="1400" dirty="0" smtClean="0"/>
              <a:t>íntegros, con compromiso y responsabilidad. </a:t>
            </a:r>
            <a:endParaRPr lang="es-MX" sz="1400" dirty="0"/>
          </a:p>
          <a:p>
            <a:pPr marL="273050" lvl="1" indent="0">
              <a:lnSpc>
                <a:spcPts val="1800"/>
              </a:lnSpc>
              <a:spcBef>
                <a:spcPts val="600"/>
              </a:spcBef>
              <a:buClr>
                <a:srgbClr val="009E91"/>
              </a:buClr>
              <a:buNone/>
              <a:tabLst>
                <a:tab pos="355600" algn="l"/>
              </a:tabLst>
            </a:pPr>
            <a:endParaRPr lang="es-MX" sz="1400" dirty="0"/>
          </a:p>
          <a:p>
            <a:pPr marL="273050" lvl="1" indent="0">
              <a:lnSpc>
                <a:spcPts val="1800"/>
              </a:lnSpc>
              <a:spcBef>
                <a:spcPts val="600"/>
              </a:spcBef>
              <a:buNone/>
              <a:tabLst>
                <a:tab pos="273050" algn="l"/>
              </a:tabLst>
            </a:pPr>
            <a:endParaRPr lang="es-MX" sz="1400" dirty="0" smtClean="0"/>
          </a:p>
        </p:txBody>
      </p:sp>
      <p:sp>
        <p:nvSpPr>
          <p:cNvPr id="4" name="Slide Number Placeholder 3"/>
          <p:cNvSpPr>
            <a:spLocks noGrp="1"/>
          </p:cNvSpPr>
          <p:nvPr>
            <p:ph type="sldNum" sz="quarter" idx="12"/>
          </p:nvPr>
        </p:nvSpPr>
        <p:spPr/>
        <p:txBody>
          <a:bodyPr/>
          <a:lstStyle/>
          <a:p>
            <a:fld id="{D5451D05-99C3-4862-B535-84BB76C48D83}" type="slidenum">
              <a:rPr lang="es-MX" smtClean="0"/>
              <a:t>3</a:t>
            </a:fld>
            <a:endParaRPr lang="es-MX"/>
          </a:p>
        </p:txBody>
      </p:sp>
    </p:spTree>
    <p:extLst>
      <p:ext uri="{BB962C8B-B14F-4D97-AF65-F5344CB8AC3E}">
        <p14:creationId xmlns:p14="http://schemas.microsoft.com/office/powerpoint/2010/main" val="40065336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pPr>
              <a:lnSpc>
                <a:spcPct val="100000"/>
              </a:lnSpc>
              <a:spcBef>
                <a:spcPts val="0"/>
              </a:spcBef>
            </a:pPr>
            <a:r>
              <a:rPr lang="es-MX" sz="3200" dirty="0">
                <a:latin typeface="Arial" panose="020B0604020202020204" pitchFamily="34" charset="0"/>
                <a:ea typeface="+mn-ea"/>
                <a:cs typeface="Arial" panose="020B0604020202020204" pitchFamily="34" charset="0"/>
              </a:rPr>
              <a:t>Sobre los actores del Programa y sus funciones</a:t>
            </a:r>
            <a:endParaRPr lang="es-419" sz="3200" dirty="0">
              <a:latin typeface="Arial" panose="020B0604020202020204" pitchFamily="34" charset="0"/>
              <a:ea typeface="+mn-ea"/>
              <a:cs typeface="Arial" panose="020B0604020202020204" pitchFamily="34" charset="0"/>
            </a:endParaRPr>
          </a:p>
        </p:txBody>
      </p:sp>
      <p:sp>
        <p:nvSpPr>
          <p:cNvPr id="3" name="Content Placeholder 2"/>
          <p:cNvSpPr>
            <a:spLocks noGrp="1"/>
          </p:cNvSpPr>
          <p:nvPr>
            <p:ph idx="1"/>
          </p:nvPr>
        </p:nvSpPr>
        <p:spPr/>
        <p:txBody>
          <a:bodyPr>
            <a:noAutofit/>
          </a:bodyPr>
          <a:lstStyle/>
          <a:p>
            <a:pPr marL="285750" lvl="1" indent="-285750">
              <a:lnSpc>
                <a:spcPts val="1800"/>
              </a:lnSpc>
              <a:spcBef>
                <a:spcPts val="600"/>
              </a:spcBef>
              <a:buClr>
                <a:srgbClr val="009E91"/>
              </a:buClr>
              <a:buFont typeface="Symbol" panose="05050102010706020507" pitchFamily="18" charset="2"/>
              <a:buChar char="¨"/>
              <a:tabLst>
                <a:tab pos="355600" algn="l"/>
              </a:tabLst>
            </a:pPr>
            <a:r>
              <a:rPr lang="es-MX" sz="1400" b="1" dirty="0" smtClean="0">
                <a:solidFill>
                  <a:srgbClr val="002060"/>
                </a:solidFill>
              </a:rPr>
              <a:t>¿</a:t>
            </a:r>
            <a:r>
              <a:rPr lang="es-MX" sz="1400" b="1" dirty="0">
                <a:solidFill>
                  <a:srgbClr val="002060"/>
                </a:solidFill>
              </a:rPr>
              <a:t>Quiénes integran el Programa para el Fortalecimiento de Integridad Académica?  </a:t>
            </a:r>
          </a:p>
          <a:p>
            <a:pPr marL="273050" lvl="1" indent="0">
              <a:lnSpc>
                <a:spcPts val="1800"/>
              </a:lnSpc>
              <a:spcBef>
                <a:spcPts val="600"/>
              </a:spcBef>
              <a:buClr>
                <a:srgbClr val="92D050"/>
              </a:buClr>
              <a:buNone/>
              <a:tabLst>
                <a:tab pos="355600" algn="l"/>
              </a:tabLst>
            </a:pPr>
            <a:r>
              <a:rPr lang="es-MX" sz="1400" dirty="0"/>
              <a:t>El programa está dirigido a toda la Comunidad </a:t>
            </a:r>
            <a:r>
              <a:rPr lang="es-MX" sz="1400" dirty="0" err="1"/>
              <a:t>Tec</a:t>
            </a:r>
            <a:r>
              <a:rPr lang="es-MX" sz="1400" dirty="0"/>
              <a:t>: estudiantes, profesores, directivos, colaboradores, madres y padres de familia. Sin embargo, hay algunos agentes clave que colaboran directamente en el despliegue e implementación del Programa en los campus, ellos son: El Embajador de la Integridad Académica y el Comité de Integridad Académica de Campus (CIAC).  A nivel nacional contamos con la Coordinación Nacional del Programa y el Comité de Integridad Académica Nacional (CIAN).</a:t>
            </a:r>
          </a:p>
          <a:p>
            <a:pPr marL="558800" lvl="1" indent="-285750">
              <a:lnSpc>
                <a:spcPts val="1800"/>
              </a:lnSpc>
              <a:spcBef>
                <a:spcPts val="600"/>
              </a:spcBef>
              <a:buClr>
                <a:srgbClr val="009E91"/>
              </a:buClr>
              <a:buFont typeface="Symbol" panose="05050102010706020507" pitchFamily="18" charset="2"/>
              <a:buChar char="¨"/>
              <a:tabLst>
                <a:tab pos="355600" algn="l"/>
              </a:tabLst>
            </a:pPr>
            <a:endParaRPr lang="es-MX" sz="1400" dirty="0"/>
          </a:p>
          <a:p>
            <a:pPr>
              <a:lnSpc>
                <a:spcPts val="1800"/>
              </a:lnSpc>
              <a:spcBef>
                <a:spcPts val="600"/>
              </a:spcBef>
              <a:buClr>
                <a:srgbClr val="009E91"/>
              </a:buClr>
              <a:buFont typeface="Symbol" panose="05050102010706020507" pitchFamily="18" charset="2"/>
              <a:buChar char="¨"/>
            </a:pPr>
            <a:r>
              <a:rPr lang="es-MX" sz="1400" b="1" dirty="0" smtClean="0">
                <a:solidFill>
                  <a:srgbClr val="002060"/>
                </a:solidFill>
              </a:rPr>
              <a:t>¿Qué funciones cumple el Embajador de la Integridad Académica de Campus? </a:t>
            </a:r>
          </a:p>
          <a:p>
            <a:pPr marL="273050" lvl="1" indent="0">
              <a:lnSpc>
                <a:spcPts val="1800"/>
              </a:lnSpc>
              <a:spcBef>
                <a:spcPts val="600"/>
              </a:spcBef>
              <a:buClr>
                <a:srgbClr val="92D050"/>
              </a:buClr>
              <a:buNone/>
              <a:tabLst>
                <a:tab pos="355600" algn="l"/>
              </a:tabLst>
            </a:pPr>
            <a:r>
              <a:rPr lang="es-MX" sz="1400" dirty="0"/>
              <a:t>El rol del Embajador es asumido por un docente reconocido por su compromiso con el quehacer académico y por la congruencia en su actuar. Entre sus principales funciones se encuentran:</a:t>
            </a:r>
          </a:p>
          <a:p>
            <a:pPr marL="731838" lvl="2" indent="-285750" defTabSz="712788">
              <a:lnSpc>
                <a:spcPts val="1800"/>
              </a:lnSpc>
              <a:spcBef>
                <a:spcPts val="600"/>
              </a:spcBef>
              <a:buClr>
                <a:srgbClr val="009E91"/>
              </a:buClr>
              <a:buFont typeface="Wingdings" panose="05000000000000000000" pitchFamily="2" charset="2"/>
              <a:buChar char="ü"/>
              <a:tabLst>
                <a:tab pos="273050" algn="l"/>
                <a:tab pos="712788" algn="l"/>
              </a:tabLst>
            </a:pPr>
            <a:r>
              <a:rPr lang="es-MX" sz="1400" dirty="0"/>
              <a:t> Ser el vocero, transmisor y asesor del programa en el campus.</a:t>
            </a:r>
          </a:p>
          <a:p>
            <a:pPr marL="731838" lvl="2" indent="-285750" defTabSz="712788">
              <a:lnSpc>
                <a:spcPts val="1800"/>
              </a:lnSpc>
              <a:spcBef>
                <a:spcPts val="600"/>
              </a:spcBef>
              <a:buClr>
                <a:srgbClr val="009E91"/>
              </a:buClr>
              <a:buFont typeface="Wingdings" panose="05000000000000000000" pitchFamily="2" charset="2"/>
              <a:buChar char="ü"/>
              <a:tabLst>
                <a:tab pos="273050" algn="l"/>
                <a:tab pos="712788" algn="l"/>
              </a:tabLst>
            </a:pPr>
            <a:r>
              <a:rPr lang="es-MX" sz="1400" dirty="0"/>
              <a:t>Apoyar en la capacitación a profesores, directivos y estudiantes.</a:t>
            </a:r>
          </a:p>
          <a:p>
            <a:pPr marL="731838" lvl="2" indent="-285750" defTabSz="712788">
              <a:lnSpc>
                <a:spcPts val="1800"/>
              </a:lnSpc>
              <a:spcBef>
                <a:spcPts val="600"/>
              </a:spcBef>
              <a:buClr>
                <a:srgbClr val="009E91"/>
              </a:buClr>
              <a:buFont typeface="Wingdings" panose="05000000000000000000" pitchFamily="2" charset="2"/>
              <a:buChar char="ü"/>
              <a:tabLst>
                <a:tab pos="273050" algn="l"/>
                <a:tab pos="712788" algn="l"/>
              </a:tabLst>
            </a:pPr>
            <a:r>
              <a:rPr lang="es-MX" sz="1400" dirty="0"/>
              <a:t>Cooperar en la implementación de acciones de evaluación del programa.</a:t>
            </a:r>
          </a:p>
          <a:p>
            <a:pPr marL="731838" lvl="2" indent="-285750" defTabSz="712788">
              <a:lnSpc>
                <a:spcPts val="1800"/>
              </a:lnSpc>
              <a:spcBef>
                <a:spcPts val="600"/>
              </a:spcBef>
              <a:buClr>
                <a:srgbClr val="009E91"/>
              </a:buClr>
              <a:buFont typeface="Wingdings" panose="05000000000000000000" pitchFamily="2" charset="2"/>
              <a:buChar char="ü"/>
              <a:tabLst>
                <a:tab pos="273050" algn="l"/>
                <a:tab pos="712788" algn="l"/>
              </a:tabLst>
            </a:pPr>
            <a:r>
              <a:rPr lang="es-MX" sz="1400" dirty="0"/>
              <a:t>Vincularse con la coordinación nacional y con el CIAC para colaborar en la definición de los estándares del Programa.</a:t>
            </a:r>
          </a:p>
          <a:p>
            <a:pPr marL="731838" lvl="2" indent="-285750" defTabSz="712788">
              <a:lnSpc>
                <a:spcPts val="1800"/>
              </a:lnSpc>
              <a:spcBef>
                <a:spcPts val="600"/>
              </a:spcBef>
              <a:buClr>
                <a:srgbClr val="009E91"/>
              </a:buClr>
              <a:buFont typeface="Wingdings" panose="05000000000000000000" pitchFamily="2" charset="2"/>
              <a:buChar char="ü"/>
              <a:tabLst>
                <a:tab pos="273050" algn="l"/>
                <a:tab pos="712788" algn="l"/>
              </a:tabLst>
            </a:pPr>
            <a:endParaRPr lang="es-MX" sz="1400" dirty="0"/>
          </a:p>
          <a:p>
            <a:pPr>
              <a:lnSpc>
                <a:spcPts val="1800"/>
              </a:lnSpc>
              <a:spcBef>
                <a:spcPts val="600"/>
              </a:spcBef>
              <a:buClr>
                <a:srgbClr val="009E91"/>
              </a:buClr>
              <a:buFont typeface="Symbol" panose="05050102010706020507" pitchFamily="18" charset="2"/>
              <a:buChar char="¨"/>
            </a:pPr>
            <a:r>
              <a:rPr lang="es-MX" sz="1400" b="1" dirty="0">
                <a:solidFill>
                  <a:srgbClr val="002060"/>
                </a:solidFill>
              </a:rPr>
              <a:t>¿Qué </a:t>
            </a:r>
            <a:r>
              <a:rPr lang="es-MX" sz="1400" b="1" dirty="0" smtClean="0">
                <a:solidFill>
                  <a:srgbClr val="002060"/>
                </a:solidFill>
              </a:rPr>
              <a:t>es el CIAC</a:t>
            </a:r>
            <a:r>
              <a:rPr lang="es-MX" sz="1400" b="1" dirty="0">
                <a:solidFill>
                  <a:srgbClr val="002060"/>
                </a:solidFill>
              </a:rPr>
              <a:t>? </a:t>
            </a:r>
            <a:endParaRPr lang="es-MX" sz="1400" b="1" dirty="0" smtClean="0">
              <a:solidFill>
                <a:srgbClr val="002060"/>
              </a:solidFill>
            </a:endParaRPr>
          </a:p>
          <a:p>
            <a:pPr marL="273050" lvl="1" indent="0">
              <a:lnSpc>
                <a:spcPts val="1800"/>
              </a:lnSpc>
              <a:spcBef>
                <a:spcPts val="600"/>
              </a:spcBef>
              <a:buClr>
                <a:srgbClr val="92D050"/>
              </a:buClr>
              <a:buNone/>
              <a:tabLst>
                <a:tab pos="355600" algn="l"/>
              </a:tabLst>
            </a:pPr>
            <a:r>
              <a:rPr lang="es-MX" sz="1400" dirty="0"/>
              <a:t>El Comité de Integridad Académica de Campus (CIAC) es el órgano encargado de dar seguimiento a los casos de faltas a la integridad académica en el campus, con el fin de proponer acciones formativas al estudiantado e iniciativas a nivel campus que contribuyan a fortalecer el compromiso de la comunidad </a:t>
            </a:r>
            <a:r>
              <a:rPr lang="es-MX" sz="1400" dirty="0" err="1"/>
              <a:t>Tec</a:t>
            </a:r>
            <a:r>
              <a:rPr lang="es-MX" sz="1400" dirty="0"/>
              <a:t> con la Integridad. </a:t>
            </a:r>
          </a:p>
        </p:txBody>
      </p:sp>
      <p:sp>
        <p:nvSpPr>
          <p:cNvPr id="4" name="Slide Number Placeholder 3"/>
          <p:cNvSpPr>
            <a:spLocks noGrp="1"/>
          </p:cNvSpPr>
          <p:nvPr>
            <p:ph type="sldNum" sz="quarter" idx="12"/>
          </p:nvPr>
        </p:nvSpPr>
        <p:spPr/>
        <p:txBody>
          <a:bodyPr/>
          <a:lstStyle/>
          <a:p>
            <a:fld id="{D5451D05-99C3-4862-B535-84BB76C48D83}" type="slidenum">
              <a:rPr lang="es-MX" smtClean="0"/>
              <a:t>4</a:t>
            </a:fld>
            <a:endParaRPr lang="es-MX"/>
          </a:p>
        </p:txBody>
      </p:sp>
    </p:spTree>
    <p:extLst>
      <p:ext uri="{BB962C8B-B14F-4D97-AF65-F5344CB8AC3E}">
        <p14:creationId xmlns:p14="http://schemas.microsoft.com/office/powerpoint/2010/main" val="10610690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pPr>
              <a:lnSpc>
                <a:spcPct val="100000"/>
              </a:lnSpc>
              <a:spcBef>
                <a:spcPts val="0"/>
              </a:spcBef>
            </a:pPr>
            <a:r>
              <a:rPr lang="es-MX" sz="3200" dirty="0">
                <a:latin typeface="Arial" panose="020B0604020202020204" pitchFamily="34" charset="0"/>
                <a:cs typeface="Arial" panose="020B0604020202020204" pitchFamily="34" charset="0"/>
              </a:rPr>
              <a:t>Sobre los actores del Programa y sus funciones</a:t>
            </a:r>
            <a:endParaRPr lang="es-419" sz="3200" dirty="0">
              <a:latin typeface="Arial" panose="020B0604020202020204" pitchFamily="34" charset="0"/>
              <a:ea typeface="+mn-ea"/>
              <a:cs typeface="Arial" panose="020B0604020202020204" pitchFamily="34" charset="0"/>
            </a:endParaRPr>
          </a:p>
        </p:txBody>
      </p:sp>
      <p:sp>
        <p:nvSpPr>
          <p:cNvPr id="3" name="Content Placeholder 2"/>
          <p:cNvSpPr>
            <a:spLocks noGrp="1"/>
          </p:cNvSpPr>
          <p:nvPr>
            <p:ph idx="1"/>
          </p:nvPr>
        </p:nvSpPr>
        <p:spPr/>
        <p:txBody>
          <a:bodyPr>
            <a:noAutofit/>
          </a:bodyPr>
          <a:lstStyle/>
          <a:p>
            <a:pPr lvl="0">
              <a:lnSpc>
                <a:spcPts val="1800"/>
              </a:lnSpc>
              <a:spcBef>
                <a:spcPts val="600"/>
              </a:spcBef>
              <a:buClr>
                <a:srgbClr val="009E91"/>
              </a:buClr>
              <a:buFont typeface="Symbol" panose="05050102010706020507" pitchFamily="18" charset="2"/>
              <a:buChar char="¨"/>
            </a:pPr>
            <a:r>
              <a:rPr lang="es-MX" sz="1400" b="1" dirty="0">
                <a:solidFill>
                  <a:srgbClr val="002060"/>
                </a:solidFill>
              </a:rPr>
              <a:t>¿Qué funciones realiza el CIAC? </a:t>
            </a:r>
          </a:p>
          <a:p>
            <a:pPr marL="273050" lvl="1" indent="0">
              <a:lnSpc>
                <a:spcPts val="1800"/>
              </a:lnSpc>
              <a:spcBef>
                <a:spcPts val="600"/>
              </a:spcBef>
              <a:buNone/>
              <a:tabLst>
                <a:tab pos="273050" algn="l"/>
              </a:tabLst>
            </a:pPr>
            <a:r>
              <a:rPr lang="es-MX" sz="1400" dirty="0"/>
              <a:t>La función principal de este Comité consiste en analizar y resolver los casos de faltas a la integridad que se le presenten, teniendo en cuenta el historial académico del estudiante y la importancia de empoderarlo, por medio de medidas formativas, de manera que el alumno se haga cargo de su proceso formativo con honestidad y responsabilidad. Además, el CIAC orienta a los docentes, estudiantes y padres de familia sobre la importancia de la Integridad Académica y el proceso para la atención a las faltas, coordina con el Embajador de la Integridad Académica el diseño, desarrollo e implementación de acciones formativas en el campus, colabora activamente con la Coordinación Nacional del Programa en actividades de capacitación, investigación y análisis de temas relacionados con la integridad académica, entre otras </a:t>
            </a:r>
            <a:r>
              <a:rPr lang="es-MX" sz="1400" dirty="0" smtClean="0"/>
              <a:t>funciones.</a:t>
            </a:r>
          </a:p>
          <a:p>
            <a:pPr marL="273050" lvl="1" indent="0">
              <a:lnSpc>
                <a:spcPts val="1800"/>
              </a:lnSpc>
              <a:spcBef>
                <a:spcPts val="600"/>
              </a:spcBef>
              <a:buNone/>
              <a:tabLst>
                <a:tab pos="273050" algn="l"/>
              </a:tabLst>
            </a:pPr>
            <a:endParaRPr lang="es-419" sz="1400" strike="sngStrike" dirty="0">
              <a:solidFill>
                <a:srgbClr val="002060"/>
              </a:solidFill>
            </a:endParaRPr>
          </a:p>
          <a:p>
            <a:pPr>
              <a:lnSpc>
                <a:spcPts val="1800"/>
              </a:lnSpc>
              <a:spcBef>
                <a:spcPts val="600"/>
              </a:spcBef>
              <a:buClr>
                <a:srgbClr val="009E91"/>
              </a:buClr>
              <a:buFont typeface="Symbol" panose="05050102010706020507" pitchFamily="18" charset="2"/>
              <a:buChar char="¨"/>
            </a:pPr>
            <a:r>
              <a:rPr lang="es-MX" sz="1400" b="1" dirty="0">
                <a:solidFill>
                  <a:srgbClr val="002060"/>
                </a:solidFill>
              </a:rPr>
              <a:t>¿Quiénes conforman el CIAC? </a:t>
            </a:r>
          </a:p>
          <a:p>
            <a:pPr marL="273050" lvl="1" indent="0">
              <a:lnSpc>
                <a:spcPts val="1800"/>
              </a:lnSpc>
              <a:spcBef>
                <a:spcPts val="600"/>
              </a:spcBef>
              <a:buClr>
                <a:srgbClr val="92D050"/>
              </a:buClr>
              <a:buNone/>
              <a:tabLst>
                <a:tab pos="355600" algn="l"/>
              </a:tabLst>
            </a:pPr>
            <a:r>
              <a:rPr lang="es-MX" sz="1400" dirty="0"/>
              <a:t>Está conformado por profesores y colaboradores reconocidos por su compromiso académico con la integridad. Estas personas representan las siguientes áreas dentro del Campus:</a:t>
            </a:r>
          </a:p>
          <a:p>
            <a:pPr marL="731838" lvl="2" indent="-285750" defTabSz="712788">
              <a:lnSpc>
                <a:spcPts val="1800"/>
              </a:lnSpc>
              <a:spcBef>
                <a:spcPts val="600"/>
              </a:spcBef>
              <a:buClr>
                <a:srgbClr val="009E91"/>
              </a:buClr>
              <a:buFont typeface="Wingdings" panose="05000000000000000000" pitchFamily="2" charset="2"/>
              <a:buChar char="ü"/>
              <a:tabLst>
                <a:tab pos="273050" algn="l"/>
                <a:tab pos="712788" algn="l"/>
              </a:tabLst>
            </a:pPr>
            <a:r>
              <a:rPr lang="es-MX" sz="1400" dirty="0"/>
              <a:t>Cada una de las Escuelas que integran el </a:t>
            </a:r>
            <a:r>
              <a:rPr lang="es-MX" sz="1400" dirty="0" err="1"/>
              <a:t>Tec</a:t>
            </a:r>
            <a:r>
              <a:rPr lang="es-MX" sz="1400" dirty="0"/>
              <a:t> de Monterrey. </a:t>
            </a:r>
          </a:p>
          <a:p>
            <a:pPr marL="731838" lvl="2" indent="-285750" defTabSz="712788">
              <a:lnSpc>
                <a:spcPts val="1800"/>
              </a:lnSpc>
              <a:spcBef>
                <a:spcPts val="600"/>
              </a:spcBef>
              <a:buClr>
                <a:srgbClr val="009E91"/>
              </a:buClr>
              <a:buFont typeface="Wingdings" panose="05000000000000000000" pitchFamily="2" charset="2"/>
              <a:buChar char="ü"/>
              <a:tabLst>
                <a:tab pos="273050" algn="l"/>
                <a:tab pos="712788" algn="l"/>
              </a:tabLst>
            </a:pPr>
            <a:r>
              <a:rPr lang="es-MX" sz="1400" dirty="0"/>
              <a:t>La Dirección de Servicios Académicos.</a:t>
            </a:r>
          </a:p>
          <a:p>
            <a:pPr marL="731838" lvl="2" indent="-285750" defTabSz="712788">
              <a:lnSpc>
                <a:spcPts val="1800"/>
              </a:lnSpc>
              <a:spcBef>
                <a:spcPts val="600"/>
              </a:spcBef>
              <a:buClr>
                <a:srgbClr val="009E91"/>
              </a:buClr>
              <a:buFont typeface="Wingdings" panose="05000000000000000000" pitchFamily="2" charset="2"/>
              <a:buChar char="ü"/>
              <a:tabLst>
                <a:tab pos="273050" algn="l"/>
                <a:tab pos="712788" algn="l"/>
              </a:tabLst>
            </a:pPr>
            <a:r>
              <a:rPr lang="es-MX" sz="1400" dirty="0"/>
              <a:t>La Dirección de Liderazgo y Formación Estudiantil.</a:t>
            </a:r>
          </a:p>
          <a:p>
            <a:pPr marL="731838" lvl="2" indent="-285750" defTabSz="712788">
              <a:lnSpc>
                <a:spcPts val="1800"/>
              </a:lnSpc>
              <a:spcBef>
                <a:spcPts val="600"/>
              </a:spcBef>
              <a:buClr>
                <a:srgbClr val="009E91"/>
              </a:buClr>
              <a:buFont typeface="Wingdings" panose="05000000000000000000" pitchFamily="2" charset="2"/>
              <a:buChar char="ü"/>
              <a:tabLst>
                <a:tab pos="273050" algn="l"/>
                <a:tab pos="712788" algn="l"/>
              </a:tabLst>
            </a:pPr>
            <a:r>
              <a:rPr lang="es-MX" sz="1400" dirty="0"/>
              <a:t>La Preparatoria.</a:t>
            </a:r>
          </a:p>
          <a:p>
            <a:pPr marL="446088" lvl="2" indent="0" defTabSz="712788">
              <a:lnSpc>
                <a:spcPts val="1800"/>
              </a:lnSpc>
              <a:spcBef>
                <a:spcPts val="600"/>
              </a:spcBef>
              <a:buClr>
                <a:srgbClr val="009E91"/>
              </a:buClr>
              <a:buNone/>
              <a:tabLst>
                <a:tab pos="273050" algn="l"/>
                <a:tab pos="712788" algn="l"/>
              </a:tabLst>
            </a:pPr>
            <a:endParaRPr lang="es-MX" sz="1400" dirty="0"/>
          </a:p>
          <a:p>
            <a:pPr marL="266700" lvl="0" indent="0">
              <a:lnSpc>
                <a:spcPts val="1800"/>
              </a:lnSpc>
              <a:spcBef>
                <a:spcPts val="600"/>
              </a:spcBef>
              <a:buNone/>
            </a:pPr>
            <a:endParaRPr lang="es-MX" sz="1400" dirty="0"/>
          </a:p>
        </p:txBody>
      </p:sp>
      <p:sp>
        <p:nvSpPr>
          <p:cNvPr id="4" name="Slide Number Placeholder 3"/>
          <p:cNvSpPr>
            <a:spLocks noGrp="1"/>
          </p:cNvSpPr>
          <p:nvPr>
            <p:ph type="sldNum" sz="quarter" idx="12"/>
          </p:nvPr>
        </p:nvSpPr>
        <p:spPr/>
        <p:txBody>
          <a:bodyPr/>
          <a:lstStyle/>
          <a:p>
            <a:fld id="{D5451D05-99C3-4862-B535-84BB76C48D83}" type="slidenum">
              <a:rPr lang="es-MX" smtClean="0"/>
              <a:t>5</a:t>
            </a:fld>
            <a:endParaRPr lang="es-MX"/>
          </a:p>
        </p:txBody>
      </p:sp>
    </p:spTree>
    <p:extLst>
      <p:ext uri="{BB962C8B-B14F-4D97-AF65-F5344CB8AC3E}">
        <p14:creationId xmlns:p14="http://schemas.microsoft.com/office/powerpoint/2010/main" val="31283221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sz="3200" dirty="0">
                <a:latin typeface="Arial" panose="020B0604020202020204" pitchFamily="34" charset="0"/>
                <a:ea typeface="+mn-ea"/>
                <a:cs typeface="Arial" panose="020B0604020202020204" pitchFamily="34" charset="0"/>
              </a:rPr>
              <a:t>Sobre los actores del Programa y sus funciones</a:t>
            </a:r>
            <a:endParaRPr lang="es-419" sz="3200" dirty="0">
              <a:latin typeface="Arial" panose="020B0604020202020204" pitchFamily="34" charset="0"/>
              <a:ea typeface="+mn-ea"/>
              <a:cs typeface="Arial" panose="020B0604020202020204" pitchFamily="34" charset="0"/>
            </a:endParaRPr>
          </a:p>
        </p:txBody>
      </p:sp>
      <p:sp>
        <p:nvSpPr>
          <p:cNvPr id="3" name="Content Placeholder 2"/>
          <p:cNvSpPr>
            <a:spLocks noGrp="1"/>
          </p:cNvSpPr>
          <p:nvPr>
            <p:ph idx="1"/>
          </p:nvPr>
        </p:nvSpPr>
        <p:spPr>
          <a:xfrm>
            <a:off x="638629" y="1291772"/>
            <a:ext cx="11045371" cy="5132756"/>
          </a:xfrm>
        </p:spPr>
        <p:txBody>
          <a:bodyPr>
            <a:noAutofit/>
          </a:bodyPr>
          <a:lstStyle/>
          <a:p>
            <a:pPr>
              <a:lnSpc>
                <a:spcPts val="1800"/>
              </a:lnSpc>
              <a:spcBef>
                <a:spcPts val="600"/>
              </a:spcBef>
              <a:buClr>
                <a:srgbClr val="009E91"/>
              </a:buClr>
              <a:buFont typeface="Symbol" panose="05050102010706020507" pitchFamily="18" charset="2"/>
              <a:buChar char="¨"/>
            </a:pPr>
            <a:r>
              <a:rPr lang="es-MX" sz="1400" b="1" dirty="0">
                <a:solidFill>
                  <a:srgbClr val="002060"/>
                </a:solidFill>
              </a:rPr>
              <a:t>¿Qué es el CIAN?</a:t>
            </a:r>
          </a:p>
          <a:p>
            <a:pPr marL="273050" lvl="0" indent="0">
              <a:lnSpc>
                <a:spcPts val="1800"/>
              </a:lnSpc>
              <a:spcBef>
                <a:spcPts val="600"/>
              </a:spcBef>
              <a:buClr>
                <a:srgbClr val="92D050"/>
              </a:buClr>
              <a:buNone/>
              <a:tabLst>
                <a:tab pos="355600" algn="l"/>
              </a:tabLst>
            </a:pPr>
            <a:r>
              <a:rPr lang="es-MX" sz="1400" dirty="0"/>
              <a:t>El Comité de Integridad Académica Nacional (CIAN) es el órgano responsable de revisar las resoluciones del Comité de Integridad Académica de Campus (CIAC), donde se hayan determinado sanciones de suspensión temporal o de baja definitiva y que hayan sido apeladas por el estudiantado.  </a:t>
            </a:r>
          </a:p>
          <a:p>
            <a:pPr lvl="0">
              <a:lnSpc>
                <a:spcPts val="1800"/>
              </a:lnSpc>
              <a:spcBef>
                <a:spcPts val="600"/>
              </a:spcBef>
            </a:pPr>
            <a:endParaRPr lang="es-MX" sz="1400" b="1" dirty="0" smtClean="0">
              <a:solidFill>
                <a:srgbClr val="004C52"/>
              </a:solidFill>
            </a:endParaRPr>
          </a:p>
          <a:p>
            <a:pPr>
              <a:lnSpc>
                <a:spcPts val="1800"/>
              </a:lnSpc>
              <a:spcBef>
                <a:spcPts val="600"/>
              </a:spcBef>
              <a:buClr>
                <a:srgbClr val="009E91"/>
              </a:buClr>
              <a:buFont typeface="Symbol" panose="05050102010706020507" pitchFamily="18" charset="2"/>
              <a:buChar char="¨"/>
            </a:pPr>
            <a:r>
              <a:rPr lang="es-MX" sz="1400" b="1" dirty="0">
                <a:solidFill>
                  <a:srgbClr val="002060"/>
                </a:solidFill>
              </a:rPr>
              <a:t>¿Qué funciones realiza el CIAN? </a:t>
            </a:r>
          </a:p>
          <a:p>
            <a:pPr marL="273050" lvl="1" indent="0">
              <a:lnSpc>
                <a:spcPts val="1800"/>
              </a:lnSpc>
              <a:spcBef>
                <a:spcPts val="600"/>
              </a:spcBef>
              <a:buClr>
                <a:srgbClr val="92D050"/>
              </a:buClr>
              <a:buNone/>
              <a:tabLst>
                <a:tab pos="355600" algn="l"/>
              </a:tabLst>
            </a:pPr>
            <a:r>
              <a:rPr lang="es-MX" sz="1400" dirty="0"/>
              <a:t>La función principal del CIAN consiste en analizar y resolver los casos de apelación que reciba, verificando que los casos resueltos por el CIAC cumplan con los requisitos de procedimiento y de razonamiento que emanan del capítulo IX del Reglamento Académico. Las resoluciones del CIAN son de carácter definitivo e inapelables. </a:t>
            </a:r>
          </a:p>
          <a:p>
            <a:pPr marL="273050" lvl="1" indent="0">
              <a:lnSpc>
                <a:spcPts val="1800"/>
              </a:lnSpc>
              <a:spcBef>
                <a:spcPts val="600"/>
              </a:spcBef>
              <a:buNone/>
              <a:tabLst>
                <a:tab pos="273050" algn="l"/>
              </a:tabLst>
            </a:pPr>
            <a:endParaRPr lang="es-MX" sz="1400" b="1" dirty="0"/>
          </a:p>
          <a:p>
            <a:pPr>
              <a:lnSpc>
                <a:spcPts val="1800"/>
              </a:lnSpc>
              <a:spcBef>
                <a:spcPts val="600"/>
              </a:spcBef>
              <a:buClr>
                <a:srgbClr val="009E91"/>
              </a:buClr>
              <a:buFont typeface="Symbol" panose="05050102010706020507" pitchFamily="18" charset="2"/>
              <a:buChar char="¨"/>
            </a:pPr>
            <a:r>
              <a:rPr lang="es-MX" sz="1400" b="1" dirty="0">
                <a:solidFill>
                  <a:srgbClr val="002060"/>
                </a:solidFill>
              </a:rPr>
              <a:t>¿Quiénes conforman el CIAN? </a:t>
            </a:r>
          </a:p>
          <a:p>
            <a:pPr marL="273050" lvl="1" indent="0">
              <a:lnSpc>
                <a:spcPts val="1800"/>
              </a:lnSpc>
              <a:spcBef>
                <a:spcPts val="600"/>
              </a:spcBef>
              <a:buClr>
                <a:srgbClr val="92D050"/>
              </a:buClr>
              <a:buNone/>
              <a:tabLst>
                <a:tab pos="355600" algn="l"/>
              </a:tabLst>
            </a:pPr>
            <a:r>
              <a:rPr lang="es-MX" sz="1400" dirty="0"/>
              <a:t>Está conformado por profesores y colaboradores reconocidos por su compromiso académico con la integridad. Estas personas representan las siguientes áreas dentro del </a:t>
            </a:r>
            <a:r>
              <a:rPr lang="es-MX" sz="1400" dirty="0" err="1"/>
              <a:t>Tec</a:t>
            </a:r>
            <a:r>
              <a:rPr lang="es-MX" sz="1400" dirty="0"/>
              <a:t> de Monterrey:</a:t>
            </a:r>
          </a:p>
          <a:p>
            <a:pPr marL="731838" lvl="2" indent="-285750" defTabSz="712788">
              <a:lnSpc>
                <a:spcPts val="1800"/>
              </a:lnSpc>
              <a:spcBef>
                <a:spcPts val="600"/>
              </a:spcBef>
              <a:buClr>
                <a:srgbClr val="009E91"/>
              </a:buClr>
              <a:buFont typeface="Wingdings" panose="05000000000000000000" pitchFamily="2" charset="2"/>
              <a:buChar char="ü"/>
              <a:tabLst>
                <a:tab pos="273050" algn="l"/>
                <a:tab pos="712788" algn="l"/>
              </a:tabLst>
            </a:pPr>
            <a:r>
              <a:rPr lang="es-MX" sz="1400" dirty="0"/>
              <a:t>Cada una de las Escuelas Nacionales. </a:t>
            </a:r>
          </a:p>
          <a:p>
            <a:pPr marL="731838" lvl="2" indent="-285750" defTabSz="712788">
              <a:lnSpc>
                <a:spcPts val="1800"/>
              </a:lnSpc>
              <a:spcBef>
                <a:spcPts val="600"/>
              </a:spcBef>
              <a:buClr>
                <a:srgbClr val="009E91"/>
              </a:buClr>
              <a:buFont typeface="Wingdings" panose="05000000000000000000" pitchFamily="2" charset="2"/>
              <a:buChar char="ü"/>
              <a:tabLst>
                <a:tab pos="273050" algn="l"/>
                <a:tab pos="712788" algn="l"/>
              </a:tabLst>
            </a:pPr>
            <a:r>
              <a:rPr lang="es-MX" sz="1400" dirty="0"/>
              <a:t>La Preparatoria.</a:t>
            </a:r>
          </a:p>
          <a:p>
            <a:pPr marL="731838" lvl="2" indent="-285750" defTabSz="712788">
              <a:lnSpc>
                <a:spcPts val="1800"/>
              </a:lnSpc>
              <a:spcBef>
                <a:spcPts val="600"/>
              </a:spcBef>
              <a:buClr>
                <a:srgbClr val="009E91"/>
              </a:buClr>
              <a:buFont typeface="Wingdings" panose="05000000000000000000" pitchFamily="2" charset="2"/>
              <a:buChar char="ü"/>
              <a:tabLst>
                <a:tab pos="273050" algn="l"/>
                <a:tab pos="712788" algn="l"/>
              </a:tabLst>
            </a:pPr>
            <a:r>
              <a:rPr lang="es-MX" sz="1400" dirty="0"/>
              <a:t>La Dirección de Liderazgo y Formación Estudiantil.</a:t>
            </a:r>
          </a:p>
          <a:p>
            <a:pPr marL="731838" lvl="2" indent="-285750" defTabSz="712788">
              <a:lnSpc>
                <a:spcPts val="1800"/>
              </a:lnSpc>
              <a:spcBef>
                <a:spcPts val="600"/>
              </a:spcBef>
              <a:buClr>
                <a:srgbClr val="009E91"/>
              </a:buClr>
              <a:buFont typeface="Wingdings" panose="05000000000000000000" pitchFamily="2" charset="2"/>
              <a:buChar char="ü"/>
              <a:tabLst>
                <a:tab pos="273050" algn="l"/>
                <a:tab pos="712788" algn="l"/>
              </a:tabLst>
            </a:pPr>
            <a:r>
              <a:rPr lang="es-MX" sz="1400" dirty="0"/>
              <a:t>La Vicerrectoría Académica y de Innovación Educativa.</a:t>
            </a:r>
          </a:p>
          <a:p>
            <a:pPr marL="731838" lvl="2" indent="-285750" defTabSz="712788">
              <a:lnSpc>
                <a:spcPts val="1800"/>
              </a:lnSpc>
              <a:spcBef>
                <a:spcPts val="600"/>
              </a:spcBef>
              <a:buClr>
                <a:srgbClr val="009E91"/>
              </a:buClr>
              <a:buFont typeface="Wingdings" panose="05000000000000000000" pitchFamily="2" charset="2"/>
              <a:buChar char="ü"/>
              <a:tabLst>
                <a:tab pos="273050" algn="l"/>
                <a:tab pos="712788" algn="l"/>
              </a:tabLst>
            </a:pPr>
            <a:r>
              <a:rPr lang="es-MX" sz="1400" dirty="0"/>
              <a:t>La Decanatura Asociada de Formación Ética y Ciudadana.</a:t>
            </a:r>
          </a:p>
          <a:p>
            <a:pPr marL="627063" lvl="2" indent="-180975" defTabSz="712788">
              <a:lnSpc>
                <a:spcPts val="1800"/>
              </a:lnSpc>
              <a:spcBef>
                <a:spcPts val="600"/>
              </a:spcBef>
              <a:buClr>
                <a:srgbClr val="009E91"/>
              </a:buClr>
              <a:buFont typeface="Symbol" panose="05050102010706020507" pitchFamily="18" charset="2"/>
              <a:buChar char=""/>
              <a:tabLst>
                <a:tab pos="273050" algn="l"/>
                <a:tab pos="712788" algn="l"/>
              </a:tabLst>
            </a:pPr>
            <a:endParaRPr lang="es-MX" sz="1400" dirty="0"/>
          </a:p>
        </p:txBody>
      </p:sp>
      <p:sp>
        <p:nvSpPr>
          <p:cNvPr id="4" name="Slide Number Placeholder 3"/>
          <p:cNvSpPr>
            <a:spLocks noGrp="1"/>
          </p:cNvSpPr>
          <p:nvPr>
            <p:ph type="sldNum" sz="quarter" idx="12"/>
          </p:nvPr>
        </p:nvSpPr>
        <p:spPr/>
        <p:txBody>
          <a:bodyPr/>
          <a:lstStyle/>
          <a:p>
            <a:fld id="{D5451D05-99C3-4862-B535-84BB76C48D83}" type="slidenum">
              <a:rPr lang="es-MX" smtClean="0"/>
              <a:t>6</a:t>
            </a:fld>
            <a:endParaRPr lang="es-MX"/>
          </a:p>
        </p:txBody>
      </p:sp>
    </p:spTree>
    <p:extLst>
      <p:ext uri="{BB962C8B-B14F-4D97-AF65-F5344CB8AC3E}">
        <p14:creationId xmlns:p14="http://schemas.microsoft.com/office/powerpoint/2010/main" val="17203811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00000"/>
              </a:lnSpc>
              <a:spcBef>
                <a:spcPts val="0"/>
              </a:spcBef>
            </a:pPr>
            <a:r>
              <a:rPr lang="es-MX" sz="3200" dirty="0">
                <a:latin typeface="Arial" panose="020B0604020202020204" pitchFamily="34" charset="0"/>
                <a:ea typeface="+mn-ea"/>
                <a:cs typeface="Arial" panose="020B0604020202020204" pitchFamily="34" charset="0"/>
              </a:rPr>
              <a:t>Sobre los actores del Programa y sus funciones</a:t>
            </a:r>
            <a:endParaRPr lang="es-419" sz="3200" dirty="0">
              <a:latin typeface="Arial" panose="020B0604020202020204" pitchFamily="34" charset="0"/>
              <a:ea typeface="+mn-ea"/>
              <a:cs typeface="Arial" panose="020B0604020202020204" pitchFamily="34" charset="0"/>
            </a:endParaRPr>
          </a:p>
        </p:txBody>
      </p:sp>
      <p:sp>
        <p:nvSpPr>
          <p:cNvPr id="3" name="Content Placeholder 2"/>
          <p:cNvSpPr>
            <a:spLocks noGrp="1"/>
          </p:cNvSpPr>
          <p:nvPr>
            <p:ph idx="1"/>
          </p:nvPr>
        </p:nvSpPr>
        <p:spPr>
          <a:xfrm>
            <a:off x="638629" y="1248230"/>
            <a:ext cx="11045371" cy="5065484"/>
          </a:xfrm>
        </p:spPr>
        <p:txBody>
          <a:bodyPr>
            <a:noAutofit/>
          </a:bodyPr>
          <a:lstStyle/>
          <a:p>
            <a:pPr>
              <a:lnSpc>
                <a:spcPts val="1800"/>
              </a:lnSpc>
              <a:spcBef>
                <a:spcPts val="600"/>
              </a:spcBef>
              <a:buClr>
                <a:srgbClr val="009E91"/>
              </a:buClr>
              <a:buFont typeface="Symbol" panose="05050102010706020507" pitchFamily="18" charset="2"/>
              <a:buChar char="¨"/>
            </a:pPr>
            <a:r>
              <a:rPr lang="es-MX" sz="1400" b="1" dirty="0">
                <a:solidFill>
                  <a:srgbClr val="002060"/>
                </a:solidFill>
              </a:rPr>
              <a:t>¿Cuál es la función de la Coordinación Nacional del Programa de Integridad Académica?</a:t>
            </a:r>
          </a:p>
          <a:p>
            <a:pPr marL="273050" lvl="1" indent="0">
              <a:lnSpc>
                <a:spcPts val="1800"/>
              </a:lnSpc>
              <a:spcBef>
                <a:spcPts val="600"/>
              </a:spcBef>
              <a:buClr>
                <a:srgbClr val="92D050"/>
              </a:buClr>
              <a:buNone/>
              <a:tabLst>
                <a:tab pos="355600" algn="l"/>
              </a:tabLst>
            </a:pPr>
            <a:r>
              <a:rPr lang="es-MX" sz="1400" dirty="0"/>
              <a:t>La Coordinación Nacional del Programa tiene como propósito promover acciones de comunicación, prevención y formación que promuevan una cultura de la integridad académica, en coordinación con los Embajadores, miembros del CIAC y los responsables de los Centros de Escritura en los Campus. Además, esta Coordinación también da seguimiento a la gestión de casos y de los </a:t>
            </a:r>
            <a:r>
              <a:rPr lang="es-MX" sz="1400" dirty="0" err="1"/>
              <a:t>CIACs</a:t>
            </a:r>
            <a:r>
              <a:rPr lang="es-MX" sz="1400" dirty="0"/>
              <a:t>.  Cualquier duda, comentario o iniciativa de cualquier miembro de la Comunidad </a:t>
            </a:r>
            <a:r>
              <a:rPr lang="es-MX" sz="1400" dirty="0" err="1"/>
              <a:t>Tec</a:t>
            </a:r>
            <a:r>
              <a:rPr lang="es-MX" sz="1400" dirty="0"/>
              <a:t> puede ser enviada a la Coordinación Nacional a la cuenta de correo electrónico </a:t>
            </a:r>
            <a:r>
              <a:rPr lang="es-MX" sz="1400" dirty="0">
                <a:hlinkClick r:id="rId2"/>
              </a:rPr>
              <a:t>integridad.academica@itesm.mx</a:t>
            </a:r>
            <a:r>
              <a:rPr lang="es-MX" sz="1400" dirty="0"/>
              <a:t>.</a:t>
            </a:r>
          </a:p>
          <a:p>
            <a:pPr marL="273050" lvl="1" indent="0">
              <a:lnSpc>
                <a:spcPts val="1800"/>
              </a:lnSpc>
              <a:spcBef>
                <a:spcPts val="600"/>
              </a:spcBef>
              <a:buNone/>
              <a:tabLst>
                <a:tab pos="273050" algn="l"/>
              </a:tabLst>
            </a:pPr>
            <a:endParaRPr lang="es-MX" sz="1400" dirty="0"/>
          </a:p>
          <a:p>
            <a:pPr>
              <a:lnSpc>
                <a:spcPts val="1800"/>
              </a:lnSpc>
              <a:spcBef>
                <a:spcPts val="600"/>
              </a:spcBef>
              <a:buClr>
                <a:srgbClr val="009E91"/>
              </a:buClr>
              <a:buFont typeface="Symbol" panose="05050102010706020507" pitchFamily="18" charset="2"/>
              <a:buChar char="¨"/>
            </a:pPr>
            <a:r>
              <a:rPr lang="es-MX" sz="1400" b="1" dirty="0">
                <a:solidFill>
                  <a:srgbClr val="002060"/>
                </a:solidFill>
              </a:rPr>
              <a:t>¿Quiénes integran la Coordinación Nacional del Programe de Integridad Académica? </a:t>
            </a:r>
          </a:p>
          <a:p>
            <a:pPr marL="273050" lvl="1" indent="0">
              <a:lnSpc>
                <a:spcPts val="1800"/>
              </a:lnSpc>
              <a:spcBef>
                <a:spcPts val="600"/>
              </a:spcBef>
              <a:buClr>
                <a:srgbClr val="92D050"/>
              </a:buClr>
              <a:buNone/>
              <a:tabLst>
                <a:tab pos="355600" algn="l"/>
              </a:tabLst>
            </a:pPr>
            <a:r>
              <a:rPr lang="es-MX" sz="1400" dirty="0"/>
              <a:t>La Dirección de Efectividad Institucional y la Decanatura Asociada de Formación Ética y Ciudadana. </a:t>
            </a:r>
            <a:endParaRPr lang="es-419" sz="1400" dirty="0"/>
          </a:p>
          <a:p>
            <a:pPr marL="273050" lvl="1" indent="0">
              <a:lnSpc>
                <a:spcPts val="1800"/>
              </a:lnSpc>
              <a:spcBef>
                <a:spcPts val="600"/>
              </a:spcBef>
              <a:buClr>
                <a:srgbClr val="92D050"/>
              </a:buClr>
              <a:buNone/>
              <a:tabLst>
                <a:tab pos="355600" algn="l"/>
              </a:tabLst>
            </a:pPr>
            <a:endParaRPr lang="es-MX" sz="1400" dirty="0"/>
          </a:p>
          <a:p>
            <a:pPr>
              <a:lnSpc>
                <a:spcPts val="1800"/>
              </a:lnSpc>
              <a:spcBef>
                <a:spcPts val="600"/>
              </a:spcBef>
              <a:buClr>
                <a:srgbClr val="009E91"/>
              </a:buClr>
              <a:buFont typeface="Symbol" panose="05050102010706020507" pitchFamily="18" charset="2"/>
              <a:buChar char="¨"/>
              <a:tabLst>
                <a:tab pos="355600" algn="l"/>
              </a:tabLst>
            </a:pPr>
            <a:r>
              <a:rPr lang="es-419" sz="1400" b="1" dirty="0">
                <a:solidFill>
                  <a:srgbClr val="002060"/>
                </a:solidFill>
              </a:rPr>
              <a:t>¿Cuál es el rol del</a:t>
            </a:r>
            <a:r>
              <a:rPr lang="es-MX" sz="1400" b="1" dirty="0">
                <a:solidFill>
                  <a:srgbClr val="002060"/>
                </a:solidFill>
              </a:rPr>
              <a:t> profesorado</a:t>
            </a:r>
            <a:r>
              <a:rPr lang="es-419" sz="1400" b="1" dirty="0">
                <a:solidFill>
                  <a:srgbClr val="002060"/>
                </a:solidFill>
              </a:rPr>
              <a:t>? </a:t>
            </a:r>
          </a:p>
          <a:p>
            <a:pPr marL="273050" lvl="1" indent="0">
              <a:lnSpc>
                <a:spcPts val="1800"/>
              </a:lnSpc>
              <a:spcBef>
                <a:spcPts val="600"/>
              </a:spcBef>
              <a:buClr>
                <a:srgbClr val="92D050"/>
              </a:buClr>
              <a:buNone/>
              <a:tabLst>
                <a:tab pos="355600" algn="l"/>
              </a:tabLst>
            </a:pPr>
            <a:r>
              <a:rPr lang="es-MX" sz="1400" dirty="0"/>
              <a:t>El profesorado juega un importante papel en el fortalecimiento de la cultura de la integridad académica. Su función es de carácter formativo y se espera que esté en condición de crear espacio para la integridad en el aula. Esto implica generar ambientes de aprendizaje atractivos y retadores, en los que se converse con el estudiantado sobre la relevancia de la integridad académica, modelar la integridad actuando en consonancia con los valores del programa, diseñar evaluaciones significativas y generar condiciones que aseguren la integridad en los procesos de evaluación. </a:t>
            </a:r>
          </a:p>
          <a:p>
            <a:pPr marL="273050" lvl="1" indent="0">
              <a:lnSpc>
                <a:spcPts val="1800"/>
              </a:lnSpc>
              <a:spcBef>
                <a:spcPts val="600"/>
              </a:spcBef>
              <a:buClr>
                <a:srgbClr val="92D050"/>
              </a:buClr>
              <a:buNone/>
              <a:tabLst>
                <a:tab pos="355600" algn="l"/>
              </a:tabLst>
            </a:pPr>
            <a:endParaRPr lang="es-MX" sz="1400" dirty="0"/>
          </a:p>
        </p:txBody>
      </p:sp>
      <p:sp>
        <p:nvSpPr>
          <p:cNvPr id="4" name="Slide Number Placeholder 3"/>
          <p:cNvSpPr>
            <a:spLocks noGrp="1"/>
          </p:cNvSpPr>
          <p:nvPr>
            <p:ph type="sldNum" sz="quarter" idx="12"/>
          </p:nvPr>
        </p:nvSpPr>
        <p:spPr/>
        <p:txBody>
          <a:bodyPr/>
          <a:lstStyle/>
          <a:p>
            <a:fld id="{D5451D05-99C3-4862-B535-84BB76C48D83}" type="slidenum">
              <a:rPr lang="es-MX" smtClean="0"/>
              <a:t>7</a:t>
            </a:fld>
            <a:endParaRPr lang="es-MX"/>
          </a:p>
        </p:txBody>
      </p:sp>
    </p:spTree>
    <p:extLst>
      <p:ext uri="{BB962C8B-B14F-4D97-AF65-F5344CB8AC3E}">
        <p14:creationId xmlns:p14="http://schemas.microsoft.com/office/powerpoint/2010/main" val="41340050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00000"/>
              </a:lnSpc>
              <a:spcBef>
                <a:spcPts val="0"/>
              </a:spcBef>
            </a:pPr>
            <a:r>
              <a:rPr lang="es-MX" sz="3200" dirty="0">
                <a:latin typeface="Arial" panose="020B0604020202020204" pitchFamily="34" charset="0"/>
                <a:ea typeface="+mn-ea"/>
                <a:cs typeface="Arial" panose="020B0604020202020204" pitchFamily="34" charset="0"/>
              </a:rPr>
              <a:t>Sobre los actores del Programa y sus funciones</a:t>
            </a:r>
            <a:endParaRPr lang="es-419" sz="3200" dirty="0">
              <a:latin typeface="Arial" panose="020B0604020202020204" pitchFamily="34" charset="0"/>
              <a:ea typeface="+mn-ea"/>
              <a:cs typeface="Arial" panose="020B0604020202020204" pitchFamily="34" charset="0"/>
            </a:endParaRPr>
          </a:p>
        </p:txBody>
      </p:sp>
      <p:sp>
        <p:nvSpPr>
          <p:cNvPr id="3" name="Content Placeholder 2"/>
          <p:cNvSpPr>
            <a:spLocks noGrp="1"/>
          </p:cNvSpPr>
          <p:nvPr>
            <p:ph idx="1"/>
          </p:nvPr>
        </p:nvSpPr>
        <p:spPr/>
        <p:txBody>
          <a:bodyPr>
            <a:noAutofit/>
          </a:bodyPr>
          <a:lstStyle/>
          <a:p>
            <a:pPr>
              <a:lnSpc>
                <a:spcPts val="1800"/>
              </a:lnSpc>
              <a:spcBef>
                <a:spcPts val="600"/>
              </a:spcBef>
              <a:buClr>
                <a:srgbClr val="009E91"/>
              </a:buClr>
              <a:buFont typeface="Symbol" panose="05050102010706020507" pitchFamily="18" charset="2"/>
              <a:buChar char="¨"/>
              <a:tabLst>
                <a:tab pos="273050" algn="l"/>
              </a:tabLst>
            </a:pPr>
            <a:r>
              <a:rPr lang="es-419" sz="1400" b="1" dirty="0">
                <a:solidFill>
                  <a:srgbClr val="002060"/>
                </a:solidFill>
              </a:rPr>
              <a:t>¿</a:t>
            </a:r>
            <a:r>
              <a:rPr lang="es-MX" sz="1400" b="1" dirty="0">
                <a:solidFill>
                  <a:srgbClr val="002060"/>
                </a:solidFill>
              </a:rPr>
              <a:t>Qué debe hacer un docente cuando un estudiante ha incurrido en una falta a la integridad académica? </a:t>
            </a:r>
            <a:r>
              <a:rPr lang="es-419" sz="1400" b="1" dirty="0">
                <a:solidFill>
                  <a:srgbClr val="002060"/>
                </a:solidFill>
              </a:rPr>
              <a:t> </a:t>
            </a:r>
          </a:p>
          <a:p>
            <a:pPr marL="273050" lvl="1" indent="0">
              <a:lnSpc>
                <a:spcPts val="1800"/>
              </a:lnSpc>
              <a:spcBef>
                <a:spcPts val="600"/>
              </a:spcBef>
              <a:buClr>
                <a:srgbClr val="92D050"/>
              </a:buClr>
              <a:buNone/>
              <a:tabLst>
                <a:tab pos="355600" algn="l"/>
              </a:tabLst>
            </a:pPr>
            <a:r>
              <a:rPr lang="es-MX" sz="1400" dirty="0"/>
              <a:t>En estos casos es importante hablar con el estudiante e intentar hacerlo reflexionar sobre el por qué la acción realizada constituye una falta a la integridad académica, , por qué es importante vivir una cultura de la integridad, la relevancia de ser un profesional íntegro, etc. Además de la conversación también se le debe notificar al  estudiante cuál será la nota reprobatoria que se le asignará y que le informe sobre el proceso de gestión de las faltas que sigue el CIAC. </a:t>
            </a:r>
          </a:p>
          <a:p>
            <a:pPr marL="273050" lvl="1" indent="0">
              <a:lnSpc>
                <a:spcPts val="1800"/>
              </a:lnSpc>
              <a:spcBef>
                <a:spcPts val="600"/>
              </a:spcBef>
              <a:buClr>
                <a:srgbClr val="92D050"/>
              </a:buClr>
              <a:buNone/>
              <a:tabLst>
                <a:tab pos="355600" algn="l"/>
              </a:tabLst>
            </a:pPr>
            <a:endParaRPr lang="es-MX" sz="1400" dirty="0"/>
          </a:p>
          <a:p>
            <a:pPr>
              <a:lnSpc>
                <a:spcPts val="1800"/>
              </a:lnSpc>
              <a:spcBef>
                <a:spcPts val="600"/>
              </a:spcBef>
              <a:buClr>
                <a:srgbClr val="009E91"/>
              </a:buClr>
              <a:buFont typeface="Symbol" panose="05050102010706020507" pitchFamily="18" charset="2"/>
              <a:buChar char="¨"/>
              <a:tabLst>
                <a:tab pos="355600" algn="l"/>
              </a:tabLst>
            </a:pPr>
            <a:r>
              <a:rPr lang="es-419" sz="1400" b="1" dirty="0">
                <a:solidFill>
                  <a:srgbClr val="002060"/>
                </a:solidFill>
              </a:rPr>
              <a:t>¿Cuál es el rol del Director de Departamento?</a:t>
            </a:r>
          </a:p>
          <a:p>
            <a:pPr marL="273050" lvl="1" indent="0">
              <a:lnSpc>
                <a:spcPts val="1800"/>
              </a:lnSpc>
              <a:spcBef>
                <a:spcPts val="600"/>
              </a:spcBef>
              <a:buClr>
                <a:srgbClr val="92D050"/>
              </a:buClr>
              <a:buNone/>
              <a:tabLst>
                <a:tab pos="355600" algn="l"/>
              </a:tabLst>
            </a:pPr>
            <a:r>
              <a:rPr lang="es-MX" sz="1400" dirty="0"/>
              <a:t>En general, la función de los Directores de Departamento es de apoyo en la dimensión formativa y de difusión del Programa. Se espera contar con su colaboración en la difusión de materiales y cursos que promuevan las capacitaciones a docentes y que los apoyen cuando tengan dudas.</a:t>
            </a:r>
          </a:p>
          <a:p>
            <a:pPr marL="273050" lvl="1" indent="0">
              <a:lnSpc>
                <a:spcPts val="1800"/>
              </a:lnSpc>
              <a:spcBef>
                <a:spcPts val="600"/>
              </a:spcBef>
              <a:buClr>
                <a:srgbClr val="92D050"/>
              </a:buClr>
              <a:buNone/>
              <a:tabLst>
                <a:tab pos="355600" algn="l"/>
              </a:tabLst>
            </a:pPr>
            <a:endParaRPr lang="es-419" sz="1400" dirty="0"/>
          </a:p>
          <a:p>
            <a:pPr>
              <a:lnSpc>
                <a:spcPts val="1800"/>
              </a:lnSpc>
              <a:spcBef>
                <a:spcPts val="600"/>
              </a:spcBef>
              <a:buClr>
                <a:srgbClr val="009E91"/>
              </a:buClr>
              <a:buFont typeface="Symbol" panose="05050102010706020507" pitchFamily="18" charset="2"/>
              <a:buChar char="¨"/>
              <a:tabLst>
                <a:tab pos="355600" algn="l"/>
              </a:tabLst>
            </a:pPr>
            <a:r>
              <a:rPr lang="es-419" sz="1400" b="1" dirty="0">
                <a:solidFill>
                  <a:srgbClr val="002060"/>
                </a:solidFill>
              </a:rPr>
              <a:t>¿Cuál es el rol del directores de carrera?</a:t>
            </a:r>
          </a:p>
          <a:p>
            <a:pPr marL="273050" lvl="1" indent="0">
              <a:lnSpc>
                <a:spcPts val="1800"/>
              </a:lnSpc>
              <a:spcBef>
                <a:spcPts val="600"/>
              </a:spcBef>
              <a:buClr>
                <a:srgbClr val="92D050"/>
              </a:buClr>
              <a:buNone/>
              <a:tabLst>
                <a:tab pos="355600" algn="l"/>
              </a:tabLst>
            </a:pPr>
            <a:r>
              <a:rPr lang="es-MX" sz="1400" dirty="0"/>
              <a:t>Los Directores de Carrera son los guías y orientadores de los estudiantes en su carrera profesional y en concordancia con esta responsabilidad, informan, guían y conversan con sus estudiantes en relación al Fortalecimiento de la Integridad Académica. El CIAC tiene la responsabilidad de mantenerlos al corriente de las faltas cometidas por los alumnos bajo su responsabilidad. En estos casos, se espera que el director converse con el estudiante y lo oriente sobre el proceso de gestión de faltas a la integridad académica que seguirá el Comité.</a:t>
            </a:r>
          </a:p>
          <a:p>
            <a:pPr marL="273050" lvl="1" indent="0">
              <a:lnSpc>
                <a:spcPts val="1800"/>
              </a:lnSpc>
              <a:spcBef>
                <a:spcPts val="600"/>
              </a:spcBef>
              <a:buClr>
                <a:srgbClr val="92D050"/>
              </a:buClr>
              <a:buNone/>
              <a:tabLst>
                <a:tab pos="355600" algn="l"/>
              </a:tabLst>
            </a:pPr>
            <a:endParaRPr lang="es-MX" sz="1400" dirty="0"/>
          </a:p>
        </p:txBody>
      </p:sp>
      <p:sp>
        <p:nvSpPr>
          <p:cNvPr id="4" name="Slide Number Placeholder 3"/>
          <p:cNvSpPr>
            <a:spLocks noGrp="1"/>
          </p:cNvSpPr>
          <p:nvPr>
            <p:ph type="sldNum" sz="quarter" idx="12"/>
          </p:nvPr>
        </p:nvSpPr>
        <p:spPr/>
        <p:txBody>
          <a:bodyPr/>
          <a:lstStyle/>
          <a:p>
            <a:fld id="{D5451D05-99C3-4862-B535-84BB76C48D83}" type="slidenum">
              <a:rPr lang="es-MX" smtClean="0"/>
              <a:t>8</a:t>
            </a:fld>
            <a:endParaRPr lang="es-MX"/>
          </a:p>
        </p:txBody>
      </p:sp>
    </p:spTree>
    <p:extLst>
      <p:ext uri="{BB962C8B-B14F-4D97-AF65-F5344CB8AC3E}">
        <p14:creationId xmlns:p14="http://schemas.microsoft.com/office/powerpoint/2010/main" val="300323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484" y="365126"/>
            <a:ext cx="10944000" cy="1325563"/>
          </a:xfrm>
        </p:spPr>
        <p:txBody>
          <a:bodyPr>
            <a:normAutofit/>
          </a:bodyPr>
          <a:lstStyle/>
          <a:p>
            <a:pPr>
              <a:lnSpc>
                <a:spcPct val="100000"/>
              </a:lnSpc>
              <a:spcBef>
                <a:spcPts val="0"/>
              </a:spcBef>
            </a:pPr>
            <a:r>
              <a:rPr lang="es-MX" sz="3200" dirty="0">
                <a:latin typeface="Arial" panose="020B0604020202020204" pitchFamily="34" charset="0"/>
                <a:ea typeface="+mn-ea"/>
                <a:cs typeface="Arial" panose="020B0604020202020204" pitchFamily="34" charset="0"/>
              </a:rPr>
              <a:t>Sobre los actores del Programa y sus funciones</a:t>
            </a:r>
            <a:endParaRPr lang="es-419" sz="3200" dirty="0">
              <a:latin typeface="Arial" panose="020B0604020202020204" pitchFamily="34" charset="0"/>
              <a:ea typeface="+mn-ea"/>
              <a:cs typeface="Arial" panose="020B0604020202020204" pitchFamily="34" charset="0"/>
            </a:endParaRPr>
          </a:p>
        </p:txBody>
      </p:sp>
      <p:sp>
        <p:nvSpPr>
          <p:cNvPr id="3" name="Content Placeholder 2"/>
          <p:cNvSpPr>
            <a:spLocks noGrp="1"/>
          </p:cNvSpPr>
          <p:nvPr>
            <p:ph idx="1"/>
          </p:nvPr>
        </p:nvSpPr>
        <p:spPr>
          <a:xfrm>
            <a:off x="633484" y="1690689"/>
            <a:ext cx="10944000" cy="4733839"/>
          </a:xfrm>
        </p:spPr>
        <p:txBody>
          <a:bodyPr>
            <a:noAutofit/>
          </a:bodyPr>
          <a:lstStyle/>
          <a:p>
            <a:pPr>
              <a:lnSpc>
                <a:spcPts val="1800"/>
              </a:lnSpc>
              <a:spcBef>
                <a:spcPts val="600"/>
              </a:spcBef>
              <a:buClr>
                <a:srgbClr val="009E91"/>
              </a:buClr>
              <a:buFont typeface="Symbol" panose="05050102010706020507" pitchFamily="18" charset="2"/>
              <a:buChar char="¨"/>
              <a:tabLst>
                <a:tab pos="355600" algn="l"/>
              </a:tabLst>
            </a:pPr>
            <a:r>
              <a:rPr lang="es-419" sz="1400" b="1" dirty="0">
                <a:solidFill>
                  <a:srgbClr val="002060"/>
                </a:solidFill>
              </a:rPr>
              <a:t>¿Cuál es el rol del Director de Campus?</a:t>
            </a:r>
          </a:p>
          <a:p>
            <a:pPr marL="273050" lvl="1" indent="0">
              <a:lnSpc>
                <a:spcPts val="1800"/>
              </a:lnSpc>
              <a:spcBef>
                <a:spcPts val="600"/>
              </a:spcBef>
              <a:buClr>
                <a:srgbClr val="92D050"/>
              </a:buClr>
              <a:buNone/>
              <a:tabLst>
                <a:tab pos="355600" algn="l"/>
              </a:tabLst>
            </a:pPr>
            <a:r>
              <a:rPr lang="es-MX" sz="1400" dirty="0"/>
              <a:t>Apoyar y promover las iniciativas de promoción, capacitación y difusión del programa entre los docentes, colaboradores y estudiantes del campus. </a:t>
            </a:r>
          </a:p>
          <a:p>
            <a:pPr marL="273050" lvl="1" indent="0">
              <a:lnSpc>
                <a:spcPts val="1800"/>
              </a:lnSpc>
              <a:spcBef>
                <a:spcPts val="600"/>
              </a:spcBef>
              <a:buClr>
                <a:srgbClr val="92D050"/>
              </a:buClr>
              <a:buNone/>
              <a:tabLst>
                <a:tab pos="273050" algn="l"/>
              </a:tabLst>
            </a:pPr>
            <a:endParaRPr lang="es-MX" sz="1400" dirty="0"/>
          </a:p>
          <a:p>
            <a:pPr>
              <a:lnSpc>
                <a:spcPts val="1800"/>
              </a:lnSpc>
              <a:spcBef>
                <a:spcPts val="600"/>
              </a:spcBef>
              <a:buClr>
                <a:srgbClr val="009E91"/>
              </a:buClr>
              <a:buFont typeface="Symbol" panose="05050102010706020507" pitchFamily="18" charset="2"/>
              <a:buChar char="¨"/>
              <a:tabLst>
                <a:tab pos="355600" algn="l"/>
              </a:tabLst>
            </a:pPr>
            <a:r>
              <a:rPr lang="es-MX" sz="1400" b="1" dirty="0">
                <a:solidFill>
                  <a:srgbClr val="002060"/>
                </a:solidFill>
              </a:rPr>
              <a:t>¿Cuál es el rol de los Decanos?</a:t>
            </a:r>
          </a:p>
          <a:p>
            <a:pPr marL="273050" lvl="1" indent="0">
              <a:lnSpc>
                <a:spcPts val="1800"/>
              </a:lnSpc>
              <a:spcBef>
                <a:spcPts val="600"/>
              </a:spcBef>
              <a:buClr>
                <a:srgbClr val="92D050"/>
              </a:buClr>
              <a:buNone/>
              <a:tabLst>
                <a:tab pos="355600" algn="l"/>
              </a:tabLst>
            </a:pPr>
            <a:r>
              <a:rPr lang="es-MX" sz="1400" dirty="0"/>
              <a:t>Apoyar y promover las iniciativas de promoción, capacitación y difusión del programa entre los docentes de la escuela bajo su cargo. </a:t>
            </a:r>
          </a:p>
          <a:p>
            <a:pPr marL="273050" lvl="1" indent="0">
              <a:lnSpc>
                <a:spcPts val="1800"/>
              </a:lnSpc>
              <a:spcBef>
                <a:spcPts val="600"/>
              </a:spcBef>
              <a:buClr>
                <a:srgbClr val="92D050"/>
              </a:buClr>
              <a:buNone/>
              <a:tabLst>
                <a:tab pos="273050" algn="l"/>
              </a:tabLst>
            </a:pPr>
            <a:endParaRPr lang="es-MX" sz="1400" dirty="0"/>
          </a:p>
          <a:p>
            <a:pPr>
              <a:lnSpc>
                <a:spcPts val="1800"/>
              </a:lnSpc>
              <a:spcBef>
                <a:spcPts val="600"/>
              </a:spcBef>
              <a:buClr>
                <a:srgbClr val="009E91"/>
              </a:buClr>
              <a:buFont typeface="Symbol" panose="05050102010706020507" pitchFamily="18" charset="2"/>
              <a:buChar char="¨"/>
              <a:tabLst>
                <a:tab pos="355600" algn="l"/>
              </a:tabLst>
            </a:pPr>
            <a:r>
              <a:rPr lang="es-MX" sz="1400" b="1" dirty="0">
                <a:solidFill>
                  <a:srgbClr val="002060"/>
                </a:solidFill>
              </a:rPr>
              <a:t>¿Cuál es el rol de los Padres/Madres de Familia?</a:t>
            </a:r>
            <a:endParaRPr lang="es-419" sz="1400" b="1" dirty="0">
              <a:solidFill>
                <a:srgbClr val="002060"/>
              </a:solidFill>
            </a:endParaRPr>
          </a:p>
          <a:p>
            <a:pPr marL="273050" lvl="1" indent="0">
              <a:lnSpc>
                <a:spcPts val="1800"/>
              </a:lnSpc>
              <a:spcBef>
                <a:spcPts val="600"/>
              </a:spcBef>
              <a:buClr>
                <a:srgbClr val="92D050"/>
              </a:buClr>
              <a:buNone/>
              <a:tabLst>
                <a:tab pos="355600" algn="l"/>
              </a:tabLst>
            </a:pPr>
            <a:r>
              <a:rPr lang="es-MX" sz="1400" dirty="0"/>
              <a:t>Los padres y madres de familia son un importante punto de referencia para nuestro estudiantado. La invitación que les hacemos desde el Tecnológico de Monterrey es a que conozcan el nuevo Programa para el Fortalecimiento de la Integridad Academica y que nos ayuden a reforzar en sus hijos e hijas la importancia de conducirse con integridad. </a:t>
            </a:r>
            <a:endParaRPr lang="es-419" sz="1400" dirty="0"/>
          </a:p>
        </p:txBody>
      </p:sp>
      <p:sp>
        <p:nvSpPr>
          <p:cNvPr id="4" name="Slide Number Placeholder 3"/>
          <p:cNvSpPr>
            <a:spLocks noGrp="1"/>
          </p:cNvSpPr>
          <p:nvPr>
            <p:ph type="sldNum" sz="quarter" idx="12"/>
          </p:nvPr>
        </p:nvSpPr>
        <p:spPr/>
        <p:txBody>
          <a:bodyPr/>
          <a:lstStyle/>
          <a:p>
            <a:fld id="{D5451D05-99C3-4862-B535-84BB76C48D83}" type="slidenum">
              <a:rPr lang="es-MX" smtClean="0"/>
              <a:t>9</a:t>
            </a:fld>
            <a:endParaRPr lang="es-MX"/>
          </a:p>
        </p:txBody>
      </p:sp>
    </p:spTree>
    <p:extLst>
      <p:ext uri="{BB962C8B-B14F-4D97-AF65-F5344CB8AC3E}">
        <p14:creationId xmlns:p14="http://schemas.microsoft.com/office/powerpoint/2010/main" val="1777592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4364</TotalTime>
  <Words>4111</Words>
  <Application>Microsoft Office PowerPoint</Application>
  <PresentationFormat>Widescreen</PresentationFormat>
  <Paragraphs>196</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Raleway</vt:lpstr>
      <vt:lpstr>Symbol</vt:lpstr>
      <vt:lpstr>Wingdings</vt:lpstr>
      <vt:lpstr>Office Theme</vt:lpstr>
      <vt:lpstr>Preguntas frecuentes</vt:lpstr>
      <vt:lpstr>Contenido</vt:lpstr>
      <vt:lpstr>Información general del Programa</vt:lpstr>
      <vt:lpstr>Sobre los actores del Programa y sus funciones</vt:lpstr>
      <vt:lpstr>Sobre los actores del Programa y sus funciones</vt:lpstr>
      <vt:lpstr>Sobre los actores del Programa y sus funciones</vt:lpstr>
      <vt:lpstr>Sobre los actores del Programa y sus funciones</vt:lpstr>
      <vt:lpstr>Sobre los actores del Programa y sus funciones</vt:lpstr>
      <vt:lpstr>Sobre los actores del Programa y sus funciones</vt:lpstr>
      <vt:lpstr>Sobre las faltas a la integridad académica, su gravedad y las sanciones</vt:lpstr>
      <vt:lpstr>Sobre las faltas a la integridad académica, su gravedad y las sanciones</vt:lpstr>
      <vt:lpstr>Sobre la prevención de las faltas a la integridad</vt:lpstr>
      <vt:lpstr>Sobre la prevención de las faltas a la integridad</vt:lpstr>
      <vt:lpstr>Sobre el proceso de notificación de faltas a la Integridad Académica</vt:lpstr>
      <vt:lpstr>Sobre el proceso de notificación de faltas a la Integridad Académica</vt:lpstr>
      <vt:lpstr>Sobre el proceso de notificación de faltas a la Integridad Académica</vt:lpstr>
      <vt:lpstr>Sobre el proceso de notificación de faltas a la Integridad Académica</vt:lpstr>
      <vt:lpstr>Sobre las evidencias de las faltas a la Integridad Académica</vt:lpstr>
      <vt:lpstr>Sanciones aplicables por faltas a la integridad académica</vt:lpstr>
      <vt:lpstr>Sobre la inapelabilidad de la decisión del profesor</vt:lpstr>
      <vt:lpstr>Sobre la inapelabilidad de la decisión del profesor</vt:lpstr>
      <vt:lpstr>Preguntas frecuentes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Preguntas frecuentes</dc:title>
  <dc:creator>Dulce Abril Castro Escalón</dc:creator>
  <cp:lastModifiedBy>Manuel José Lara Villagordo</cp:lastModifiedBy>
  <cp:revision>294</cp:revision>
  <dcterms:created xsi:type="dcterms:W3CDTF">2018-01-31T23:08:12Z</dcterms:created>
  <dcterms:modified xsi:type="dcterms:W3CDTF">2018-10-18T16:27:15Z</dcterms:modified>
</cp:coreProperties>
</file>